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8" r:id="rId3"/>
  </p:sldIdLst>
  <p:sldSz cx="6858000" cy="9906000" type="A4"/>
  <p:notesSz cx="6888163" cy="100187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st gu" initials="eg" lastIdx="3" clrIdx="0">
    <p:extLst>
      <p:ext uri="{19B8F6BF-5375-455C-9EA6-DF929625EA0E}">
        <p15:presenceInfo xmlns:p15="http://schemas.microsoft.com/office/powerpoint/2012/main" userId="99e54e7b631ead2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FFFF99"/>
    <a:srgbClr val="CCFFCC"/>
    <a:srgbClr val="FFFFCC"/>
    <a:srgbClr val="FFCCFF"/>
    <a:srgbClr val="CCFF99"/>
    <a:srgbClr val="66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48" d="100"/>
          <a:sy n="48" d="100"/>
        </p:scale>
        <p:origin x="230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ja-JP" altLang="en-US"/>
              <a:t>マスター タイトルの書式設定</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44F8588F-959E-4219-A667-36289633222E}" type="datetimeFigureOut">
              <a:rPr kumimoji="1" lang="ja-JP" altLang="en-US" smtClean="0"/>
              <a:t>2024/5/17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F62DEBA-D4A2-4C44-B531-A53078F2E9A0}" type="slidenum">
              <a:rPr kumimoji="1" lang="ja-JP" altLang="en-US" smtClean="0"/>
              <a:t>‹#›</a:t>
            </a:fld>
            <a:endParaRPr kumimoji="1" lang="ja-JP" altLang="en-US"/>
          </a:p>
        </p:txBody>
      </p:sp>
    </p:spTree>
    <p:extLst>
      <p:ext uri="{BB962C8B-B14F-4D97-AF65-F5344CB8AC3E}">
        <p14:creationId xmlns:p14="http://schemas.microsoft.com/office/powerpoint/2010/main" val="3313115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4F8588F-959E-4219-A667-36289633222E}" type="datetimeFigureOut">
              <a:rPr kumimoji="1" lang="ja-JP" altLang="en-US" smtClean="0"/>
              <a:t>2024/5/17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F62DEBA-D4A2-4C44-B531-A53078F2E9A0}" type="slidenum">
              <a:rPr kumimoji="1" lang="ja-JP" altLang="en-US" smtClean="0"/>
              <a:t>‹#›</a:t>
            </a:fld>
            <a:endParaRPr kumimoji="1" lang="ja-JP" altLang="en-US"/>
          </a:p>
        </p:txBody>
      </p:sp>
    </p:spTree>
    <p:extLst>
      <p:ext uri="{BB962C8B-B14F-4D97-AF65-F5344CB8AC3E}">
        <p14:creationId xmlns:p14="http://schemas.microsoft.com/office/powerpoint/2010/main" val="2593332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4F8588F-959E-4219-A667-36289633222E}" type="datetimeFigureOut">
              <a:rPr kumimoji="1" lang="ja-JP" altLang="en-US" smtClean="0"/>
              <a:t>2024/5/17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F62DEBA-D4A2-4C44-B531-A53078F2E9A0}" type="slidenum">
              <a:rPr kumimoji="1" lang="ja-JP" altLang="en-US" smtClean="0"/>
              <a:t>‹#›</a:t>
            </a:fld>
            <a:endParaRPr kumimoji="1" lang="ja-JP" altLang="en-US"/>
          </a:p>
        </p:txBody>
      </p:sp>
    </p:spTree>
    <p:extLst>
      <p:ext uri="{BB962C8B-B14F-4D97-AF65-F5344CB8AC3E}">
        <p14:creationId xmlns:p14="http://schemas.microsoft.com/office/powerpoint/2010/main" val="923954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44F8588F-959E-4219-A667-36289633222E}" type="datetimeFigureOut">
              <a:rPr kumimoji="1" lang="ja-JP" altLang="en-US" smtClean="0"/>
              <a:t>2024/5/17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F62DEBA-D4A2-4C44-B531-A53078F2E9A0}" type="slidenum">
              <a:rPr kumimoji="1" lang="ja-JP" altLang="en-US" smtClean="0"/>
              <a:t>‹#›</a:t>
            </a:fld>
            <a:endParaRPr kumimoji="1" lang="ja-JP" altLang="en-US"/>
          </a:p>
        </p:txBody>
      </p:sp>
    </p:spTree>
    <p:extLst>
      <p:ext uri="{BB962C8B-B14F-4D97-AF65-F5344CB8AC3E}">
        <p14:creationId xmlns:p14="http://schemas.microsoft.com/office/powerpoint/2010/main" val="20903079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44F8588F-959E-4219-A667-36289633222E}" type="datetimeFigureOut">
              <a:rPr kumimoji="1" lang="ja-JP" altLang="en-US" smtClean="0"/>
              <a:t>2024/5/17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F62DEBA-D4A2-4C44-B531-A53078F2E9A0}" type="slidenum">
              <a:rPr kumimoji="1" lang="ja-JP" altLang="en-US" smtClean="0"/>
              <a:t>‹#›</a:t>
            </a:fld>
            <a:endParaRPr kumimoji="1" lang="ja-JP" altLang="en-US"/>
          </a:p>
        </p:txBody>
      </p:sp>
    </p:spTree>
    <p:extLst>
      <p:ext uri="{BB962C8B-B14F-4D97-AF65-F5344CB8AC3E}">
        <p14:creationId xmlns:p14="http://schemas.microsoft.com/office/powerpoint/2010/main" val="11049634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44F8588F-959E-4219-A667-36289633222E}" type="datetimeFigureOut">
              <a:rPr kumimoji="1" lang="ja-JP" altLang="en-US" smtClean="0"/>
              <a:t>2024/5/17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F62DEBA-D4A2-4C44-B531-A53078F2E9A0}" type="slidenum">
              <a:rPr kumimoji="1" lang="ja-JP" altLang="en-US" smtClean="0"/>
              <a:t>‹#›</a:t>
            </a:fld>
            <a:endParaRPr kumimoji="1" lang="ja-JP" altLang="en-US"/>
          </a:p>
        </p:txBody>
      </p:sp>
    </p:spTree>
    <p:extLst>
      <p:ext uri="{BB962C8B-B14F-4D97-AF65-F5344CB8AC3E}">
        <p14:creationId xmlns:p14="http://schemas.microsoft.com/office/powerpoint/2010/main" val="2288992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4" name="Content Placeholder 3"/>
          <p:cNvSpPr>
            <a:spLocks noGrp="1"/>
          </p:cNvSpPr>
          <p:nvPr>
            <p:ph sz="half" idx="2"/>
          </p:nvPr>
        </p:nvSpPr>
        <p:spPr>
          <a:xfrm>
            <a:off x="472381" y="3618442"/>
            <a:ext cx="2901255"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ja-JP" altLang="en-US"/>
              <a:t>マスター テキストの書式設定</a:t>
            </a:r>
          </a:p>
        </p:txBody>
      </p:sp>
      <p:sp>
        <p:nvSpPr>
          <p:cNvPr id="6" name="Content Placeholder 5"/>
          <p:cNvSpPr>
            <a:spLocks noGrp="1"/>
          </p:cNvSpPr>
          <p:nvPr>
            <p:ph sz="quarter" idx="4"/>
          </p:nvPr>
        </p:nvSpPr>
        <p:spPr>
          <a:xfrm>
            <a:off x="3471863" y="3618442"/>
            <a:ext cx="2915543" cy="5322183"/>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44F8588F-959E-4219-A667-36289633222E}" type="datetimeFigureOut">
              <a:rPr kumimoji="1" lang="ja-JP" altLang="en-US" smtClean="0"/>
              <a:t>2024/5/17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F62DEBA-D4A2-4C44-B531-A53078F2E9A0}" type="slidenum">
              <a:rPr kumimoji="1" lang="ja-JP" altLang="en-US" smtClean="0"/>
              <a:t>‹#›</a:t>
            </a:fld>
            <a:endParaRPr kumimoji="1" lang="ja-JP" altLang="en-US"/>
          </a:p>
        </p:txBody>
      </p:sp>
    </p:spTree>
    <p:extLst>
      <p:ext uri="{BB962C8B-B14F-4D97-AF65-F5344CB8AC3E}">
        <p14:creationId xmlns:p14="http://schemas.microsoft.com/office/powerpoint/2010/main" val="1797400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44F8588F-959E-4219-A667-36289633222E}" type="datetimeFigureOut">
              <a:rPr kumimoji="1" lang="ja-JP" altLang="en-US" smtClean="0"/>
              <a:t>2024/5/17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F62DEBA-D4A2-4C44-B531-A53078F2E9A0}" type="slidenum">
              <a:rPr kumimoji="1" lang="ja-JP" altLang="en-US" smtClean="0"/>
              <a:t>‹#›</a:t>
            </a:fld>
            <a:endParaRPr kumimoji="1" lang="ja-JP" altLang="en-US"/>
          </a:p>
        </p:txBody>
      </p:sp>
    </p:spTree>
    <p:extLst>
      <p:ext uri="{BB962C8B-B14F-4D97-AF65-F5344CB8AC3E}">
        <p14:creationId xmlns:p14="http://schemas.microsoft.com/office/powerpoint/2010/main" val="31912828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F8588F-959E-4219-A667-36289633222E}" type="datetimeFigureOut">
              <a:rPr kumimoji="1" lang="ja-JP" altLang="en-US" smtClean="0"/>
              <a:t>2024/5/17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F62DEBA-D4A2-4C44-B531-A53078F2E9A0}" type="slidenum">
              <a:rPr kumimoji="1" lang="ja-JP" altLang="en-US" smtClean="0"/>
              <a:t>‹#›</a:t>
            </a:fld>
            <a:endParaRPr kumimoji="1" lang="ja-JP" altLang="en-US"/>
          </a:p>
        </p:txBody>
      </p:sp>
    </p:spTree>
    <p:extLst>
      <p:ext uri="{BB962C8B-B14F-4D97-AF65-F5344CB8AC3E}">
        <p14:creationId xmlns:p14="http://schemas.microsoft.com/office/powerpoint/2010/main" val="3987229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4F8588F-959E-4219-A667-36289633222E}" type="datetimeFigureOut">
              <a:rPr kumimoji="1" lang="ja-JP" altLang="en-US" smtClean="0"/>
              <a:t>2024/5/17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F62DEBA-D4A2-4C44-B531-A53078F2E9A0}" type="slidenum">
              <a:rPr kumimoji="1" lang="ja-JP" altLang="en-US" smtClean="0"/>
              <a:t>‹#›</a:t>
            </a:fld>
            <a:endParaRPr kumimoji="1" lang="ja-JP" altLang="en-US"/>
          </a:p>
        </p:txBody>
      </p:sp>
    </p:spTree>
    <p:extLst>
      <p:ext uri="{BB962C8B-B14F-4D97-AF65-F5344CB8AC3E}">
        <p14:creationId xmlns:p14="http://schemas.microsoft.com/office/powerpoint/2010/main" val="3853348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44F8588F-959E-4219-A667-36289633222E}" type="datetimeFigureOut">
              <a:rPr kumimoji="1" lang="ja-JP" altLang="en-US" smtClean="0"/>
              <a:t>2024/5/17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F62DEBA-D4A2-4C44-B531-A53078F2E9A0}" type="slidenum">
              <a:rPr kumimoji="1" lang="ja-JP" altLang="en-US" smtClean="0"/>
              <a:t>‹#›</a:t>
            </a:fld>
            <a:endParaRPr kumimoji="1" lang="ja-JP" altLang="en-US"/>
          </a:p>
        </p:txBody>
      </p:sp>
    </p:spTree>
    <p:extLst>
      <p:ext uri="{BB962C8B-B14F-4D97-AF65-F5344CB8AC3E}">
        <p14:creationId xmlns:p14="http://schemas.microsoft.com/office/powerpoint/2010/main" val="14187884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4F8588F-959E-4219-A667-36289633222E}" type="datetimeFigureOut">
              <a:rPr kumimoji="1" lang="ja-JP" altLang="en-US" smtClean="0"/>
              <a:t>2024/5/17</a:t>
            </a:fld>
            <a:endParaRPr kumimoji="1" lang="ja-JP" altLang="en-US"/>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FF62DEBA-D4A2-4C44-B531-A53078F2E9A0}" type="slidenum">
              <a:rPr kumimoji="1" lang="ja-JP" altLang="en-US" smtClean="0"/>
              <a:t>‹#›</a:t>
            </a:fld>
            <a:endParaRPr kumimoji="1" lang="ja-JP" altLang="en-US"/>
          </a:p>
        </p:txBody>
      </p:sp>
    </p:spTree>
    <p:extLst>
      <p:ext uri="{BB962C8B-B14F-4D97-AF65-F5344CB8AC3E}">
        <p14:creationId xmlns:p14="http://schemas.microsoft.com/office/powerpoint/2010/main" val="16702724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kumimoji="1"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kumimoji="1"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kumimoji="1"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kumimoji="1"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p:bodyStyle>
    <p:otherStyle>
      <a:defPPr>
        <a:defRPr lang="en-US"/>
      </a:defPPr>
      <a:lvl1pPr marL="0" algn="l" defTabSz="685800" rtl="0" eaLnBrk="1" latinLnBrk="0" hangingPunct="1">
        <a:defRPr kumimoji="1" sz="1350" kern="1200">
          <a:solidFill>
            <a:schemeClr val="tx1"/>
          </a:solidFill>
          <a:latin typeface="+mn-lt"/>
          <a:ea typeface="+mn-ea"/>
          <a:cs typeface="+mn-cs"/>
        </a:defRPr>
      </a:lvl1pPr>
      <a:lvl2pPr marL="342900" algn="l" defTabSz="685800" rtl="0" eaLnBrk="1" latinLnBrk="0" hangingPunct="1">
        <a:defRPr kumimoji="1" sz="1350" kern="1200">
          <a:solidFill>
            <a:schemeClr val="tx1"/>
          </a:solidFill>
          <a:latin typeface="+mn-lt"/>
          <a:ea typeface="+mn-ea"/>
          <a:cs typeface="+mn-cs"/>
        </a:defRPr>
      </a:lvl2pPr>
      <a:lvl3pPr marL="685800" algn="l" defTabSz="685800" rtl="0" eaLnBrk="1" latinLnBrk="0" hangingPunct="1">
        <a:defRPr kumimoji="1" sz="1350" kern="1200">
          <a:solidFill>
            <a:schemeClr val="tx1"/>
          </a:solidFill>
          <a:latin typeface="+mn-lt"/>
          <a:ea typeface="+mn-ea"/>
          <a:cs typeface="+mn-cs"/>
        </a:defRPr>
      </a:lvl3pPr>
      <a:lvl4pPr marL="1028700" algn="l" defTabSz="685800" rtl="0" eaLnBrk="1" latinLnBrk="0" hangingPunct="1">
        <a:defRPr kumimoji="1" sz="1350" kern="1200">
          <a:solidFill>
            <a:schemeClr val="tx1"/>
          </a:solidFill>
          <a:latin typeface="+mn-lt"/>
          <a:ea typeface="+mn-ea"/>
          <a:cs typeface="+mn-cs"/>
        </a:defRPr>
      </a:lvl4pPr>
      <a:lvl5pPr marL="1371600" algn="l" defTabSz="685800" rtl="0" eaLnBrk="1" latinLnBrk="0" hangingPunct="1">
        <a:defRPr kumimoji="1" sz="1350" kern="1200">
          <a:solidFill>
            <a:schemeClr val="tx1"/>
          </a:solidFill>
          <a:latin typeface="+mn-lt"/>
          <a:ea typeface="+mn-ea"/>
          <a:cs typeface="+mn-cs"/>
        </a:defRPr>
      </a:lvl5pPr>
      <a:lvl6pPr marL="1714500" algn="l" defTabSz="685800" rtl="0" eaLnBrk="1" latinLnBrk="0" hangingPunct="1">
        <a:defRPr kumimoji="1" sz="1350" kern="1200">
          <a:solidFill>
            <a:schemeClr val="tx1"/>
          </a:solidFill>
          <a:latin typeface="+mn-lt"/>
          <a:ea typeface="+mn-ea"/>
          <a:cs typeface="+mn-cs"/>
        </a:defRPr>
      </a:lvl6pPr>
      <a:lvl7pPr marL="2057400" algn="l" defTabSz="685800" rtl="0" eaLnBrk="1" latinLnBrk="0" hangingPunct="1">
        <a:defRPr kumimoji="1" sz="1350" kern="1200">
          <a:solidFill>
            <a:schemeClr val="tx1"/>
          </a:solidFill>
          <a:latin typeface="+mn-lt"/>
          <a:ea typeface="+mn-ea"/>
          <a:cs typeface="+mn-cs"/>
        </a:defRPr>
      </a:lvl7pPr>
      <a:lvl8pPr marL="2400300" algn="l" defTabSz="685800" rtl="0" eaLnBrk="1" latinLnBrk="0" hangingPunct="1">
        <a:defRPr kumimoji="1" sz="1350" kern="1200">
          <a:solidFill>
            <a:schemeClr val="tx1"/>
          </a:solidFill>
          <a:latin typeface="+mn-lt"/>
          <a:ea typeface="+mn-ea"/>
          <a:cs typeface="+mn-cs"/>
        </a:defRPr>
      </a:lvl8pPr>
      <a:lvl9pPr marL="2743200" algn="l" defTabSz="685800" rtl="0" eaLnBrk="1" latinLnBrk="0" hangingPunct="1">
        <a:defRPr kumimoji="1"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eg"/><Relationship Id="rId13" Type="http://schemas.openxmlformats.org/officeDocument/2006/relationships/image" Target="../media/image9.JPG"/><Relationship Id="rId3" Type="http://schemas.microsoft.com/office/2007/relationships/hdphoto" Target="../media/hdphoto1.wdp"/><Relationship Id="rId7" Type="http://schemas.openxmlformats.org/officeDocument/2006/relationships/image" Target="../media/image3.png"/><Relationship Id="rId12"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hyperlink" Target="https://www.landcare.jp/" TargetMode="External"/><Relationship Id="rId11" Type="http://schemas.openxmlformats.org/officeDocument/2006/relationships/image" Target="../media/image7.jpeg"/><Relationship Id="rId5" Type="http://schemas.openxmlformats.org/officeDocument/2006/relationships/hyperlink" Target="https://gahag.net/000929-leaf-frame/" TargetMode="External"/><Relationship Id="rId10" Type="http://schemas.openxmlformats.org/officeDocument/2006/relationships/image" Target="../media/image6.jpeg"/><Relationship Id="rId4" Type="http://schemas.openxmlformats.org/officeDocument/2006/relationships/image" Target="../media/image2.png"/><Relationship Id="rId9" Type="http://schemas.openxmlformats.org/officeDocument/2006/relationships/image" Target="../media/image5.jpeg"/></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JPG"/><Relationship Id="rId18" Type="http://schemas.openxmlformats.org/officeDocument/2006/relationships/image" Target="../media/image25.jpeg"/><Relationship Id="rId3" Type="http://schemas.openxmlformats.org/officeDocument/2006/relationships/image" Target="../media/image11.jpeg"/><Relationship Id="rId7" Type="http://schemas.openxmlformats.org/officeDocument/2006/relationships/image" Target="../media/image14.jpeg"/><Relationship Id="rId12" Type="http://schemas.openxmlformats.org/officeDocument/2006/relationships/image" Target="../media/image19.JPG"/><Relationship Id="rId17" Type="http://schemas.openxmlformats.org/officeDocument/2006/relationships/image" Target="../media/image24.JPG"/><Relationship Id="rId2" Type="http://schemas.openxmlformats.org/officeDocument/2006/relationships/image" Target="../media/image10.jpeg"/><Relationship Id="rId16" Type="http://schemas.openxmlformats.org/officeDocument/2006/relationships/image" Target="../media/image23.JPG"/><Relationship Id="rId1" Type="http://schemas.openxmlformats.org/officeDocument/2006/relationships/slideLayout" Target="../slideLayouts/slideLayout6.xml"/><Relationship Id="rId6" Type="http://schemas.openxmlformats.org/officeDocument/2006/relationships/image" Target="../media/image13.JPG"/><Relationship Id="rId11" Type="http://schemas.openxmlformats.org/officeDocument/2006/relationships/image" Target="../media/image18.jpeg"/><Relationship Id="rId5" Type="http://schemas.openxmlformats.org/officeDocument/2006/relationships/hyperlink" Target="https://www.publicdomainpictures.net/jp/view-image.php?image=22031&amp;picture=" TargetMode="External"/><Relationship Id="rId15" Type="http://schemas.openxmlformats.org/officeDocument/2006/relationships/image" Target="../media/image22.JPG"/><Relationship Id="rId10" Type="http://schemas.openxmlformats.org/officeDocument/2006/relationships/image" Target="../media/image17.png"/><Relationship Id="rId4" Type="http://schemas.openxmlformats.org/officeDocument/2006/relationships/image" Target="../media/image12.jpg"/><Relationship Id="rId9" Type="http://schemas.openxmlformats.org/officeDocument/2006/relationships/image" Target="../media/image16.png"/><Relationship Id="rId1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1026" name="Picture 2" descr="桜吹雪の背景素材">
            <a:extLst>
              <a:ext uri="{FF2B5EF4-FFF2-40B4-BE49-F238E27FC236}">
                <a16:creationId xmlns:a16="http://schemas.microsoft.com/office/drawing/2014/main" id="{76B7BAB2-CEB8-FD9C-3FEA-A82F413E308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29664" y="97870"/>
            <a:ext cx="6356439" cy="1595907"/>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20" name="図 19" descr="背景パターン&#10;&#10;自動的に生成された説明">
            <a:extLst>
              <a:ext uri="{FF2B5EF4-FFF2-40B4-BE49-F238E27FC236}">
                <a16:creationId xmlns:a16="http://schemas.microsoft.com/office/drawing/2014/main" id="{EFF393AD-8AF4-CBC6-373F-1354306EC8A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45839" y="2052700"/>
            <a:ext cx="6583623" cy="2578849"/>
          </a:xfrm>
          <a:prstGeom prst="rect">
            <a:avLst/>
          </a:prstGeom>
        </p:spPr>
      </p:pic>
      <p:sp>
        <p:nvSpPr>
          <p:cNvPr id="5" name="四角形: 角を丸くする 4">
            <a:extLst>
              <a:ext uri="{FF2B5EF4-FFF2-40B4-BE49-F238E27FC236}">
                <a16:creationId xmlns:a16="http://schemas.microsoft.com/office/drawing/2014/main" id="{A5412645-4FB5-B2A5-9793-1665EA86B9C5}"/>
              </a:ext>
            </a:extLst>
          </p:cNvPr>
          <p:cNvSpPr/>
          <p:nvPr/>
        </p:nvSpPr>
        <p:spPr>
          <a:xfrm>
            <a:off x="0" y="0"/>
            <a:ext cx="6773333" cy="9849098"/>
          </a:xfrm>
          <a:prstGeom prst="roundRect">
            <a:avLst/>
          </a:prstGeom>
          <a:noFill/>
          <a:ln>
            <a:noFill/>
            <a:prstDash val="lgDashDot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noFill/>
            </a:endParaRPr>
          </a:p>
        </p:txBody>
      </p:sp>
      <p:sp>
        <p:nvSpPr>
          <p:cNvPr id="3" name="字幕 2">
            <a:extLst>
              <a:ext uri="{FF2B5EF4-FFF2-40B4-BE49-F238E27FC236}">
                <a16:creationId xmlns:a16="http://schemas.microsoft.com/office/drawing/2014/main" id="{4173A0D9-B3DA-7BE8-9561-86AB7047C6BD}"/>
              </a:ext>
            </a:extLst>
          </p:cNvPr>
          <p:cNvSpPr>
            <a:spLocks noGrp="1"/>
          </p:cNvSpPr>
          <p:nvPr>
            <p:ph type="subTitle" idx="1"/>
          </p:nvPr>
        </p:nvSpPr>
        <p:spPr>
          <a:xfrm>
            <a:off x="4136967" y="1489440"/>
            <a:ext cx="2480656" cy="438466"/>
          </a:xfrm>
        </p:spPr>
        <p:txBody>
          <a:bodyPr vert="horz">
            <a:noAutofit/>
          </a:bodyPr>
          <a:lstStyle/>
          <a:p>
            <a:pPr algn="l"/>
            <a:r>
              <a:rPr kumimoji="1" lang="ja-JP" altLang="en-US" sz="800" dirty="0"/>
              <a:t>発行年月：</a:t>
            </a:r>
            <a:r>
              <a:rPr kumimoji="1" lang="en-US" altLang="ja-JP" sz="800" dirty="0"/>
              <a:t>2024</a:t>
            </a:r>
            <a:r>
              <a:rPr kumimoji="1" lang="ja-JP" altLang="en-US" sz="800" dirty="0"/>
              <a:t>年</a:t>
            </a:r>
            <a:r>
              <a:rPr lang="ja-JP" altLang="en-US" sz="800" dirty="0"/>
              <a:t>　</a:t>
            </a:r>
            <a:r>
              <a:rPr lang="en-US" altLang="ja-JP" sz="800" dirty="0"/>
              <a:t>5</a:t>
            </a:r>
            <a:r>
              <a:rPr lang="ja-JP" altLang="en-US" sz="800" dirty="0"/>
              <a:t>月</a:t>
            </a:r>
            <a:endParaRPr kumimoji="1" lang="en-US" altLang="ja-JP" sz="800" dirty="0"/>
          </a:p>
          <a:p>
            <a:pPr algn="l"/>
            <a:r>
              <a:rPr lang="ja-JP" altLang="en-US" sz="800" dirty="0"/>
              <a:t>作成：よみうりランドケアセンター</a:t>
            </a:r>
            <a:r>
              <a:rPr lang="en-US" altLang="ja-JP" sz="800" dirty="0"/>
              <a:t>3</a:t>
            </a:r>
            <a:r>
              <a:rPr lang="ja-JP" altLang="en-US" sz="800" dirty="0"/>
              <a:t>階南ユニット</a:t>
            </a:r>
            <a:endParaRPr kumimoji="1" lang="en-US" altLang="ja-JP" sz="800" dirty="0"/>
          </a:p>
          <a:p>
            <a:pPr algn="l"/>
            <a:endParaRPr kumimoji="1" lang="ja-JP" altLang="en-US" sz="800" dirty="0"/>
          </a:p>
        </p:txBody>
      </p:sp>
      <p:sp>
        <p:nvSpPr>
          <p:cNvPr id="12" name="タイトル 1">
            <a:extLst>
              <a:ext uri="{FF2B5EF4-FFF2-40B4-BE49-F238E27FC236}">
                <a16:creationId xmlns:a16="http://schemas.microsoft.com/office/drawing/2014/main" id="{57A3DFEB-4AD9-902F-C301-8630BC2201B8}"/>
              </a:ext>
            </a:extLst>
          </p:cNvPr>
          <p:cNvSpPr txBox="1">
            <a:spLocks/>
          </p:cNvSpPr>
          <p:nvPr/>
        </p:nvSpPr>
        <p:spPr>
          <a:xfrm>
            <a:off x="10713" y="704469"/>
            <a:ext cx="6780123" cy="1373913"/>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endParaRPr lang="ja-JP" altLang="en-US" sz="4000" dirty="0">
              <a:ln w="15875">
                <a:solidFill>
                  <a:schemeClr val="bg1"/>
                </a:solidFill>
              </a:ln>
              <a:solidFill>
                <a:srgbClr val="00B050"/>
              </a:solidFill>
              <a:latin typeface="HGP創英角ﾎﾟｯﾌﾟ体" panose="040B0A00000000000000" pitchFamily="50" charset="-128"/>
              <a:ea typeface="HGP創英角ﾎﾟｯﾌﾟ体" panose="040B0A00000000000000" pitchFamily="50" charset="-128"/>
            </a:endParaRPr>
          </a:p>
        </p:txBody>
      </p:sp>
      <p:sp>
        <p:nvSpPr>
          <p:cNvPr id="17" name="吹き出し: 角を丸めた四角形 16">
            <a:extLst>
              <a:ext uri="{FF2B5EF4-FFF2-40B4-BE49-F238E27FC236}">
                <a16:creationId xmlns:a16="http://schemas.microsoft.com/office/drawing/2014/main" id="{53538C86-64BA-8D1B-5AFF-DE4FDD360DF6}"/>
              </a:ext>
            </a:extLst>
          </p:cNvPr>
          <p:cNvSpPr/>
          <p:nvPr/>
        </p:nvSpPr>
        <p:spPr>
          <a:xfrm rot="802050">
            <a:off x="5706066" y="1105997"/>
            <a:ext cx="877155" cy="493061"/>
          </a:xfrm>
          <a:prstGeom prst="wedgeRoundRectCallout">
            <a:avLst>
              <a:gd name="adj1" fmla="val -24863"/>
              <a:gd name="adj2" fmla="val 42488"/>
              <a:gd name="adj3" fmla="val 16667"/>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HGP創英角ﾎﾟｯﾌﾟ体" panose="040B0A00000000000000" pitchFamily="50" charset="-128"/>
                <a:ea typeface="HGP創英角ﾎﾟｯﾌﾟ体" panose="040B0A00000000000000" pitchFamily="50" charset="-128"/>
              </a:rPr>
              <a:t>Vol.</a:t>
            </a:r>
            <a:r>
              <a:rPr kumimoji="1" lang="ja-JP" altLang="en-US"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HGP創英角ﾎﾟｯﾌﾟ体" panose="040B0A00000000000000" pitchFamily="50" charset="-128"/>
                <a:ea typeface="HGP創英角ﾎﾟｯﾌﾟ体" panose="040B0A00000000000000" pitchFamily="50" charset="-128"/>
              </a:rPr>
              <a:t>１</a:t>
            </a:r>
          </a:p>
        </p:txBody>
      </p:sp>
      <p:sp>
        <p:nvSpPr>
          <p:cNvPr id="8" name="タイトル 1">
            <a:extLst>
              <a:ext uri="{FF2B5EF4-FFF2-40B4-BE49-F238E27FC236}">
                <a16:creationId xmlns:a16="http://schemas.microsoft.com/office/drawing/2014/main" id="{75BD40CC-AF96-6D46-B8AD-25DF003F5D81}"/>
              </a:ext>
            </a:extLst>
          </p:cNvPr>
          <p:cNvSpPr txBox="1">
            <a:spLocks/>
          </p:cNvSpPr>
          <p:nvPr/>
        </p:nvSpPr>
        <p:spPr>
          <a:xfrm>
            <a:off x="7818597" y="3624292"/>
            <a:ext cx="4895341" cy="2273324"/>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endParaRPr lang="ja-JP" altLang="en-US" sz="4000" dirty="0">
              <a:ln w="215900">
                <a:solidFill>
                  <a:schemeClr val="bg1"/>
                </a:solidFill>
              </a:ln>
              <a:solidFill>
                <a:schemeClr val="bg1"/>
              </a:solidFill>
              <a:latin typeface="HGP創英角ﾎﾟｯﾌﾟ体" panose="040B0A00000000000000" pitchFamily="50" charset="-128"/>
              <a:ea typeface="HGP創英角ﾎﾟｯﾌﾟ体" panose="040B0A00000000000000" pitchFamily="50" charset="-128"/>
            </a:endParaRPr>
          </a:p>
        </p:txBody>
      </p:sp>
      <p:sp>
        <p:nvSpPr>
          <p:cNvPr id="11" name="タイトル 1">
            <a:extLst>
              <a:ext uri="{FF2B5EF4-FFF2-40B4-BE49-F238E27FC236}">
                <a16:creationId xmlns:a16="http://schemas.microsoft.com/office/drawing/2014/main" id="{4D88578F-FAFA-7573-17E1-B82DA771607E}"/>
              </a:ext>
            </a:extLst>
          </p:cNvPr>
          <p:cNvSpPr txBox="1">
            <a:spLocks/>
          </p:cNvSpPr>
          <p:nvPr/>
        </p:nvSpPr>
        <p:spPr>
          <a:xfrm>
            <a:off x="59751" y="315099"/>
            <a:ext cx="6780123" cy="1373913"/>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r>
              <a:rPr lang="ja-JP" altLang="en-US" sz="4000" dirty="0">
                <a:ln w="381000">
                  <a:solidFill>
                    <a:srgbClr val="00B050"/>
                  </a:solidFill>
                </a:ln>
                <a:solidFill>
                  <a:srgbClr val="00B050"/>
                </a:solidFill>
                <a:latin typeface="HGP創英角ﾎﾟｯﾌﾟ体" panose="040B0A00000000000000" pitchFamily="50" charset="-128"/>
                <a:ea typeface="HGP創英角ﾎﾟｯﾌﾟ体" panose="040B0A00000000000000" pitchFamily="50" charset="-128"/>
              </a:rPr>
              <a:t>ショートステイ通信</a:t>
            </a:r>
          </a:p>
        </p:txBody>
      </p:sp>
      <p:sp>
        <p:nvSpPr>
          <p:cNvPr id="13" name="タイトル 1">
            <a:extLst>
              <a:ext uri="{FF2B5EF4-FFF2-40B4-BE49-F238E27FC236}">
                <a16:creationId xmlns:a16="http://schemas.microsoft.com/office/drawing/2014/main" id="{16B3EF02-0A11-E30F-D435-30EB07620261}"/>
              </a:ext>
            </a:extLst>
          </p:cNvPr>
          <p:cNvSpPr txBox="1">
            <a:spLocks/>
          </p:cNvSpPr>
          <p:nvPr/>
        </p:nvSpPr>
        <p:spPr>
          <a:xfrm>
            <a:off x="52946" y="308208"/>
            <a:ext cx="6780123" cy="1373913"/>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r>
              <a:rPr lang="ja-JP" altLang="en-US" sz="4000" dirty="0">
                <a:ln w="190500">
                  <a:solidFill>
                    <a:schemeClr val="bg1"/>
                  </a:solidFill>
                </a:ln>
                <a:solidFill>
                  <a:schemeClr val="bg1"/>
                </a:solidFill>
                <a:latin typeface="HGP創英角ﾎﾟｯﾌﾟ体" panose="040B0A00000000000000" pitchFamily="50" charset="-128"/>
                <a:ea typeface="HGP創英角ﾎﾟｯﾌﾟ体" panose="040B0A00000000000000" pitchFamily="50" charset="-128"/>
              </a:rPr>
              <a:t>ショートステイ通信</a:t>
            </a:r>
          </a:p>
        </p:txBody>
      </p:sp>
      <p:graphicFrame>
        <p:nvGraphicFramePr>
          <p:cNvPr id="4" name="表 3">
            <a:extLst>
              <a:ext uri="{FF2B5EF4-FFF2-40B4-BE49-F238E27FC236}">
                <a16:creationId xmlns:a16="http://schemas.microsoft.com/office/drawing/2014/main" id="{F42AD042-5D75-4BBC-2F6A-308F69B7E960}"/>
              </a:ext>
            </a:extLst>
          </p:cNvPr>
          <p:cNvGraphicFramePr>
            <a:graphicFrameLocks noGrp="1"/>
          </p:cNvGraphicFramePr>
          <p:nvPr>
            <p:extLst>
              <p:ext uri="{D42A27DB-BD31-4B8C-83A1-F6EECF244321}">
                <p14:modId xmlns:p14="http://schemas.microsoft.com/office/powerpoint/2010/main" val="4072536326"/>
              </p:ext>
            </p:extLst>
          </p:nvPr>
        </p:nvGraphicFramePr>
        <p:xfrm>
          <a:off x="703496" y="2446582"/>
          <a:ext cx="4742688" cy="1860362"/>
        </p:xfrm>
        <a:graphic>
          <a:graphicData uri="http://schemas.openxmlformats.org/drawingml/2006/table">
            <a:tbl>
              <a:tblPr firstRow="1" bandRow="1">
                <a:tableStyleId>{5C22544A-7EE6-4342-B048-85BDC9FD1C3A}</a:tableStyleId>
              </a:tblPr>
              <a:tblGrid>
                <a:gridCol w="4742688">
                  <a:extLst>
                    <a:ext uri="{9D8B030D-6E8A-4147-A177-3AD203B41FA5}">
                      <a16:colId xmlns:a16="http://schemas.microsoft.com/office/drawing/2014/main" val="2623735280"/>
                    </a:ext>
                  </a:extLst>
                </a:gridCol>
              </a:tblGrid>
              <a:tr h="1860362">
                <a:tc>
                  <a:txBody>
                    <a:bodyPr/>
                    <a:lstStyle/>
                    <a:p>
                      <a:pPr algn="just"/>
                      <a:r>
                        <a:rPr kumimoji="1" lang="ja-JP" altLang="en-US" sz="1100" dirty="0">
                          <a:solidFill>
                            <a:schemeClr val="tx1"/>
                          </a:solidFill>
                        </a:rPr>
                        <a:t>　</a:t>
                      </a:r>
                      <a:r>
                        <a:rPr kumimoji="1" lang="en-US" altLang="ja-JP" sz="1100" dirty="0">
                          <a:solidFill>
                            <a:schemeClr val="tx1"/>
                          </a:solidFill>
                        </a:rPr>
                        <a:t>3</a:t>
                      </a:r>
                      <a:r>
                        <a:rPr kumimoji="1" lang="ja-JP" altLang="en-US" sz="1100" dirty="0">
                          <a:solidFill>
                            <a:schemeClr val="tx1"/>
                          </a:solidFill>
                        </a:rPr>
                        <a:t>階南ショートステイユニットでは、広報誌を作成することとなりました。目的は</a:t>
                      </a:r>
                      <a:r>
                        <a:rPr kumimoji="1" lang="en-US" altLang="ja-JP" sz="1100" dirty="0">
                          <a:solidFill>
                            <a:srgbClr val="FF0000"/>
                          </a:solidFill>
                        </a:rPr>
                        <a:t>”</a:t>
                      </a:r>
                      <a:r>
                        <a:rPr kumimoji="1" lang="ja-JP" altLang="en-US" sz="1100" dirty="0">
                          <a:solidFill>
                            <a:srgbClr val="FF0000"/>
                          </a:solidFill>
                        </a:rPr>
                        <a:t>見える化</a:t>
                      </a:r>
                      <a:r>
                        <a:rPr kumimoji="1" lang="en-US" altLang="ja-JP" sz="1100" dirty="0">
                          <a:solidFill>
                            <a:srgbClr val="FF0000"/>
                          </a:solidFill>
                        </a:rPr>
                        <a:t>”</a:t>
                      </a:r>
                      <a:r>
                        <a:rPr kumimoji="1" lang="ja-JP" altLang="en-US" sz="1100" dirty="0">
                          <a:solidFill>
                            <a:schemeClr val="tx1"/>
                          </a:solidFill>
                        </a:rPr>
                        <a:t>です。 </a:t>
                      </a:r>
                      <a:r>
                        <a:rPr kumimoji="1" lang="en-US" altLang="ja-JP" sz="1100" dirty="0">
                          <a:solidFill>
                            <a:srgbClr val="FF0000"/>
                          </a:solidFill>
                        </a:rPr>
                        <a:t>“</a:t>
                      </a:r>
                      <a:r>
                        <a:rPr kumimoji="1" lang="ja-JP" altLang="en-US" sz="1100" dirty="0">
                          <a:solidFill>
                            <a:srgbClr val="FF0000"/>
                          </a:solidFill>
                        </a:rPr>
                        <a:t>見える化</a:t>
                      </a:r>
                      <a:r>
                        <a:rPr kumimoji="1" lang="en-US" altLang="ja-JP" sz="1100" dirty="0">
                          <a:solidFill>
                            <a:srgbClr val="FF0000"/>
                          </a:solidFill>
                        </a:rPr>
                        <a:t>”</a:t>
                      </a:r>
                      <a:r>
                        <a:rPr kumimoji="1" lang="ja-JP" altLang="en-US" sz="1100" dirty="0">
                          <a:solidFill>
                            <a:schemeClr val="tx1"/>
                          </a:solidFill>
                        </a:rPr>
                        <a:t>を図ることで、より</a:t>
                      </a:r>
                      <a:r>
                        <a:rPr kumimoji="1" lang="en-US" altLang="ja-JP" sz="1100" dirty="0">
                          <a:solidFill>
                            <a:srgbClr val="FF0000"/>
                          </a:solidFill>
                        </a:rPr>
                        <a:t>『</a:t>
                      </a:r>
                      <a:r>
                        <a:rPr kumimoji="1" lang="ja-JP" altLang="en-US" sz="1100" dirty="0">
                          <a:solidFill>
                            <a:srgbClr val="FF0000"/>
                          </a:solidFill>
                        </a:rPr>
                        <a:t>安心</a:t>
                      </a:r>
                      <a:r>
                        <a:rPr kumimoji="1" lang="en-US" altLang="ja-JP" sz="1100" dirty="0">
                          <a:solidFill>
                            <a:srgbClr val="FF0000"/>
                          </a:solidFill>
                        </a:rPr>
                        <a:t>』</a:t>
                      </a:r>
                      <a:r>
                        <a:rPr kumimoji="1" lang="ja-JP" altLang="en-US" sz="1100" dirty="0">
                          <a:solidFill>
                            <a:schemeClr val="tx1"/>
                          </a:solidFill>
                        </a:rPr>
                        <a:t>してショートステイをご利用してもらうことを目的としております。</a:t>
                      </a:r>
                      <a:endParaRPr kumimoji="1" lang="en-US" altLang="ja-JP" sz="1100" dirty="0">
                        <a:solidFill>
                          <a:schemeClr val="tx1"/>
                        </a:solidFill>
                      </a:endParaRPr>
                    </a:p>
                    <a:p>
                      <a:pPr algn="l"/>
                      <a:r>
                        <a:rPr kumimoji="1" lang="ja-JP" altLang="en-US" sz="1100" dirty="0">
                          <a:solidFill>
                            <a:schemeClr val="tx1"/>
                          </a:solidFill>
                        </a:rPr>
                        <a:t>　主にユニットで行っている取り組みや行事、ご利用者様の日々の様子、職員紹介や介護情報、看護情報などをご家族様はじめ、地域の方々に伝えていく予定です。　　　　</a:t>
                      </a:r>
                      <a:endParaRPr kumimoji="1" lang="en-US" altLang="ja-JP" sz="1100" dirty="0">
                        <a:solidFill>
                          <a:schemeClr val="tx1"/>
                        </a:solidFill>
                      </a:endParaRPr>
                    </a:p>
                    <a:p>
                      <a:pPr algn="l"/>
                      <a:r>
                        <a:rPr kumimoji="1" lang="ja-JP" altLang="en-US" sz="1100" dirty="0">
                          <a:solidFill>
                            <a:schemeClr val="tx1"/>
                          </a:solidFill>
                        </a:rPr>
                        <a:t>　初めての取り組みとなりますので至らぬ点もあるかと思います。時には皆様からのご指導ご鞭達の言葉をいただくこともあるかもしれません。ですが、地域包括ケアの一翼を担う一事業所として、多職種が一丸となり地域のニーズに応えるとともに、より信頼を得られるよう努めてまいりますので、温かい目で見ていただければ幸いです。</a:t>
                      </a:r>
                    </a:p>
                  </a:txBody>
                  <a:tcPr vert="eaVert"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43195936"/>
                  </a:ext>
                </a:extLst>
              </a:tr>
            </a:tbl>
          </a:graphicData>
        </a:graphic>
      </p:graphicFrame>
      <p:sp>
        <p:nvSpPr>
          <p:cNvPr id="21" name="テキスト ボックス 20">
            <a:extLst>
              <a:ext uri="{FF2B5EF4-FFF2-40B4-BE49-F238E27FC236}">
                <a16:creationId xmlns:a16="http://schemas.microsoft.com/office/drawing/2014/main" id="{BDF04497-357B-9105-DC9F-536E1C5470D1}"/>
              </a:ext>
            </a:extLst>
          </p:cNvPr>
          <p:cNvSpPr txBox="1"/>
          <p:nvPr/>
        </p:nvSpPr>
        <p:spPr>
          <a:xfrm>
            <a:off x="5428962" y="2203176"/>
            <a:ext cx="800219" cy="2226281"/>
          </a:xfrm>
          <a:prstGeom prst="rect">
            <a:avLst/>
          </a:prstGeom>
          <a:solidFill>
            <a:srgbClr val="FFFFCC"/>
          </a:solidFill>
          <a:effectLst>
            <a:softEdge rad="127000"/>
          </a:effectLst>
        </p:spPr>
        <p:txBody>
          <a:bodyPr vert="eaVert" wrap="square" rtlCol="0" anchor="ctr">
            <a:spAutoFit/>
            <a:scene3d>
              <a:camera prst="orthographicFront"/>
              <a:lightRig rig="soft" dir="t">
                <a:rot lat="0" lon="0" rev="15600000"/>
              </a:lightRig>
            </a:scene3d>
            <a:sp3d extrusionH="57150" prstMaterial="softEdge">
              <a:bevelT w="25400" h="38100"/>
            </a:sp3d>
          </a:bodyPr>
          <a:lstStyle/>
          <a:p>
            <a:pPr algn="ctr"/>
            <a:r>
              <a:rPr kumimoji="1" lang="en-US" altLang="ja-JP" sz="2000" b="1" dirty="0">
                <a:ln>
                  <a:solidFill>
                    <a:srgbClr val="FFC000"/>
                  </a:solidFill>
                </a:ln>
                <a:solidFill>
                  <a:srgbClr val="FF0000"/>
                </a:solidFill>
                <a:latin typeface="HGPｺﾞｼｯｸE" panose="020B0900000000000000" pitchFamily="50" charset="-128"/>
                <a:ea typeface="HGPｺﾞｼｯｸE" panose="020B0900000000000000" pitchFamily="50" charset="-128"/>
              </a:rPr>
              <a:t>“</a:t>
            </a:r>
            <a:r>
              <a:rPr kumimoji="1" lang="ja-JP" altLang="en-US" sz="2000" b="1" dirty="0">
                <a:ln>
                  <a:solidFill>
                    <a:srgbClr val="FFC000"/>
                  </a:solidFill>
                </a:ln>
                <a:solidFill>
                  <a:srgbClr val="FF0000"/>
                </a:solidFill>
                <a:latin typeface="HGPｺﾞｼｯｸE" panose="020B0900000000000000" pitchFamily="50" charset="-128"/>
                <a:ea typeface="HGPｺﾞｼｯｸE" panose="020B0900000000000000" pitchFamily="50" charset="-128"/>
              </a:rPr>
              <a:t>見える化</a:t>
            </a:r>
            <a:r>
              <a:rPr kumimoji="1" lang="en-US" altLang="ja-JP" sz="2000" b="1" dirty="0">
                <a:ln>
                  <a:solidFill>
                    <a:srgbClr val="FFC000"/>
                  </a:solidFill>
                </a:ln>
                <a:solidFill>
                  <a:srgbClr val="FF0000"/>
                </a:solidFill>
                <a:latin typeface="HGPｺﾞｼｯｸE" panose="020B0900000000000000" pitchFamily="50" charset="-128"/>
                <a:ea typeface="HGPｺﾞｼｯｸE" panose="020B0900000000000000" pitchFamily="50" charset="-128"/>
              </a:rPr>
              <a:t>”</a:t>
            </a:r>
            <a:r>
              <a:rPr kumimoji="1" lang="ja-JP" altLang="en-US" sz="2000" b="1" dirty="0">
                <a:ln>
                  <a:solidFill>
                    <a:srgbClr val="FFC000"/>
                  </a:solidFill>
                </a:ln>
                <a:solidFill>
                  <a:srgbClr val="FF0000"/>
                </a:solidFill>
                <a:latin typeface="HGPｺﾞｼｯｸE" panose="020B0900000000000000" pitchFamily="50" charset="-128"/>
                <a:ea typeface="HGPｺﾞｼｯｸE" panose="020B0900000000000000" pitchFamily="50" charset="-128"/>
              </a:rPr>
              <a:t>から　　</a:t>
            </a:r>
            <a:r>
              <a:rPr kumimoji="1" lang="en-US" altLang="ja-JP" sz="2000" b="1" dirty="0">
                <a:ln>
                  <a:solidFill>
                    <a:srgbClr val="FFC000"/>
                  </a:solidFill>
                </a:ln>
                <a:solidFill>
                  <a:srgbClr val="FF0000"/>
                </a:solidFill>
                <a:latin typeface="HGPｺﾞｼｯｸE" panose="020B0900000000000000" pitchFamily="50" charset="-128"/>
                <a:ea typeface="HGPｺﾞｼｯｸE" panose="020B0900000000000000" pitchFamily="50" charset="-128"/>
              </a:rPr>
              <a:t>『</a:t>
            </a:r>
            <a:r>
              <a:rPr kumimoji="1" lang="ja-JP" altLang="en-US" sz="2000" b="1" dirty="0">
                <a:ln>
                  <a:solidFill>
                    <a:srgbClr val="FFC000"/>
                  </a:solidFill>
                </a:ln>
                <a:solidFill>
                  <a:srgbClr val="FF0000"/>
                </a:solidFill>
                <a:latin typeface="HGPｺﾞｼｯｸE" panose="020B0900000000000000" pitchFamily="50" charset="-128"/>
                <a:ea typeface="HGPｺﾞｼｯｸE" panose="020B0900000000000000" pitchFamily="50" charset="-128"/>
              </a:rPr>
              <a:t>安心</a:t>
            </a:r>
            <a:r>
              <a:rPr kumimoji="1" lang="en-US" altLang="ja-JP" sz="2000" b="1" dirty="0">
                <a:ln>
                  <a:solidFill>
                    <a:srgbClr val="FFC000"/>
                  </a:solidFill>
                </a:ln>
                <a:solidFill>
                  <a:srgbClr val="FF0000"/>
                </a:solidFill>
                <a:latin typeface="HGPｺﾞｼｯｸE" panose="020B0900000000000000" pitchFamily="50" charset="-128"/>
                <a:ea typeface="HGPｺﾞｼｯｸE" panose="020B0900000000000000" pitchFamily="50" charset="-128"/>
              </a:rPr>
              <a:t>』</a:t>
            </a:r>
            <a:r>
              <a:rPr kumimoji="1" lang="ja-JP" altLang="en-US" sz="2000" b="1" dirty="0">
                <a:ln>
                  <a:solidFill>
                    <a:srgbClr val="FFC000"/>
                  </a:solidFill>
                </a:ln>
                <a:solidFill>
                  <a:srgbClr val="FF0000"/>
                </a:solidFill>
                <a:latin typeface="HGPｺﾞｼｯｸE" panose="020B0900000000000000" pitchFamily="50" charset="-128"/>
                <a:ea typeface="HGPｺﾞｼｯｸE" panose="020B0900000000000000" pitchFamily="50" charset="-128"/>
              </a:rPr>
              <a:t>へ</a:t>
            </a:r>
          </a:p>
        </p:txBody>
      </p:sp>
      <p:sp>
        <p:nvSpPr>
          <p:cNvPr id="14" name="タイトル 1">
            <a:extLst>
              <a:ext uri="{FF2B5EF4-FFF2-40B4-BE49-F238E27FC236}">
                <a16:creationId xmlns:a16="http://schemas.microsoft.com/office/drawing/2014/main" id="{C454821A-899F-B9D0-4268-CFB01D0D86ED}"/>
              </a:ext>
            </a:extLst>
          </p:cNvPr>
          <p:cNvSpPr txBox="1">
            <a:spLocks/>
          </p:cNvSpPr>
          <p:nvPr/>
        </p:nvSpPr>
        <p:spPr>
          <a:xfrm>
            <a:off x="42233" y="289747"/>
            <a:ext cx="6790836" cy="1373913"/>
          </a:xfrm>
          <a:prstGeom prst="rect">
            <a:avLst/>
          </a:prstGeom>
        </p:spPr>
        <p:txBody>
          <a:bodyPr vert="horz" lIns="91440" tIns="45720" rIns="91440" bIns="45720" rtlCol="0" anchor="ctr">
            <a:normAutofit/>
          </a:bodyPr>
          <a:lstStyle>
            <a:lvl1pPr algn="ctr" defTabSz="685800" rtl="0" eaLnBrk="1" latinLnBrk="0" hangingPunct="1">
              <a:lnSpc>
                <a:spcPct val="90000"/>
              </a:lnSpc>
              <a:spcBef>
                <a:spcPct val="0"/>
              </a:spcBef>
              <a:buNone/>
              <a:defRPr kumimoji="1" sz="4500" kern="1200">
                <a:solidFill>
                  <a:schemeClr val="tx1"/>
                </a:solidFill>
                <a:latin typeface="+mj-lt"/>
                <a:ea typeface="+mj-ea"/>
                <a:cs typeface="+mj-cs"/>
              </a:defRPr>
            </a:lvl1pPr>
          </a:lstStyle>
          <a:p>
            <a:r>
              <a:rPr lang="ja-JP" altLang="en-US" sz="4000" dirty="0">
                <a:ln w="15875">
                  <a:solidFill>
                    <a:srgbClr val="00B050"/>
                  </a:solidFill>
                </a:ln>
                <a:solidFill>
                  <a:srgbClr val="00B050"/>
                </a:solidFill>
                <a:latin typeface="HGP創英角ﾎﾟｯﾌﾟ体" panose="040B0A00000000000000" pitchFamily="50" charset="-128"/>
                <a:ea typeface="HGP創英角ﾎﾟｯﾌﾟ体" panose="040B0A00000000000000" pitchFamily="50" charset="-128"/>
              </a:rPr>
              <a:t>ショートステイ通信</a:t>
            </a:r>
          </a:p>
        </p:txBody>
      </p:sp>
      <p:pic>
        <p:nvPicPr>
          <p:cNvPr id="6" name="Picture 6" descr="介護老人保健施設  よみうりランドケアセンター">
            <a:hlinkClick r:id="rId6"/>
            <a:extLst>
              <a:ext uri="{FF2B5EF4-FFF2-40B4-BE49-F238E27FC236}">
                <a16:creationId xmlns:a16="http://schemas.microsoft.com/office/drawing/2014/main" id="{3886DDAA-EE83-67D7-254B-3DE4AF450C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12181" y="163578"/>
            <a:ext cx="632416" cy="632416"/>
          </a:xfrm>
          <a:prstGeom prst="rect">
            <a:avLst/>
          </a:prstGeom>
          <a:noFill/>
          <a:extLst>
            <a:ext uri="{909E8E84-426E-40DD-AFC4-6F175D3DCCD1}">
              <a14:hiddenFill xmlns:a14="http://schemas.microsoft.com/office/drawing/2010/main">
                <a:solidFill>
                  <a:srgbClr val="FFFFFF"/>
                </a:solidFill>
              </a14:hiddenFill>
            </a:ext>
          </a:extLst>
        </p:spPr>
      </p:pic>
      <p:sp>
        <p:nvSpPr>
          <p:cNvPr id="40" name="テキスト ボックス 39">
            <a:extLst>
              <a:ext uri="{FF2B5EF4-FFF2-40B4-BE49-F238E27FC236}">
                <a16:creationId xmlns:a16="http://schemas.microsoft.com/office/drawing/2014/main" id="{4CD3A2C3-0A94-82EA-1A18-E4F0215CF117}"/>
              </a:ext>
            </a:extLst>
          </p:cNvPr>
          <p:cNvSpPr txBox="1">
            <a:spLocks/>
          </p:cNvSpPr>
          <p:nvPr/>
        </p:nvSpPr>
        <p:spPr>
          <a:xfrm>
            <a:off x="2610654" y="5559715"/>
            <a:ext cx="1705281" cy="2854258"/>
          </a:xfrm>
          <a:prstGeom prst="rect">
            <a:avLst/>
          </a:prstGeom>
          <a:noFill/>
        </p:spPr>
        <p:txBody>
          <a:bodyPr vert="horz" wrap="square" rtlCol="0" anchor="ctr">
            <a:spAutoFit/>
          </a:bodyPr>
          <a:lstStyle/>
          <a:p>
            <a:pPr defTabSz="432000"/>
            <a:r>
              <a:rPr kumimoji="1" lang="ja-JP" altLang="en-US" sz="900" dirty="0">
                <a:ln>
                  <a:solidFill>
                    <a:schemeClr val="bg1"/>
                  </a:solidFill>
                </a:ln>
                <a:solidFill>
                  <a:schemeClr val="bg1"/>
                </a:solidFill>
              </a:rPr>
              <a:t>　</a:t>
            </a:r>
            <a:r>
              <a:rPr kumimoji="1" lang="ja-JP" altLang="en-US" sz="900" dirty="0">
                <a:ln>
                  <a:solidFill>
                    <a:schemeClr val="bg1"/>
                  </a:solidFill>
                </a:ln>
                <a:solidFill>
                  <a:srgbClr val="FF0000"/>
                </a:solidFill>
              </a:rPr>
              <a:t>施設長</a:t>
            </a:r>
            <a:r>
              <a:rPr kumimoji="1" lang="ja-JP" altLang="en-US" sz="900" dirty="0">
                <a:ln>
                  <a:solidFill>
                    <a:schemeClr val="bg1"/>
                  </a:solidFill>
                </a:ln>
                <a:solidFill>
                  <a:schemeClr val="bg1"/>
                </a:solidFill>
              </a:rPr>
              <a:t>の竹中信夫です。昭和</a:t>
            </a:r>
            <a:r>
              <a:rPr kumimoji="1" lang="en-US" altLang="ja-JP" sz="900" dirty="0">
                <a:ln>
                  <a:solidFill>
                    <a:schemeClr val="bg1"/>
                  </a:solidFill>
                </a:ln>
                <a:solidFill>
                  <a:schemeClr val="bg1"/>
                </a:solidFill>
              </a:rPr>
              <a:t>28</a:t>
            </a:r>
            <a:r>
              <a:rPr kumimoji="1" lang="ja-JP" altLang="en-US" sz="900" dirty="0">
                <a:ln>
                  <a:solidFill>
                    <a:schemeClr val="bg1"/>
                  </a:solidFill>
                </a:ln>
                <a:solidFill>
                  <a:schemeClr val="bg1"/>
                </a:solidFill>
              </a:rPr>
              <a:t>年</a:t>
            </a:r>
            <a:r>
              <a:rPr kumimoji="1" lang="en-US" altLang="ja-JP" sz="900" dirty="0">
                <a:ln>
                  <a:solidFill>
                    <a:schemeClr val="bg1"/>
                  </a:solidFill>
                </a:ln>
                <a:solidFill>
                  <a:schemeClr val="bg1"/>
                </a:solidFill>
              </a:rPr>
              <a:t>1</a:t>
            </a:r>
            <a:r>
              <a:rPr kumimoji="1" lang="ja-JP" altLang="en-US" sz="900" dirty="0">
                <a:ln>
                  <a:solidFill>
                    <a:schemeClr val="bg1"/>
                  </a:solidFill>
                </a:ln>
                <a:solidFill>
                  <a:schemeClr val="bg1"/>
                </a:solidFill>
              </a:rPr>
              <a:t>月</a:t>
            </a:r>
            <a:r>
              <a:rPr kumimoji="1" lang="en-US" altLang="ja-JP" sz="900" dirty="0">
                <a:ln>
                  <a:solidFill>
                    <a:schemeClr val="bg1"/>
                  </a:solidFill>
                </a:ln>
                <a:solidFill>
                  <a:schemeClr val="bg1"/>
                </a:solidFill>
              </a:rPr>
              <a:t>30</a:t>
            </a:r>
            <a:r>
              <a:rPr kumimoji="1" lang="ja-JP" altLang="en-US" sz="900" dirty="0">
                <a:ln>
                  <a:solidFill>
                    <a:schemeClr val="bg1"/>
                  </a:solidFill>
                </a:ln>
                <a:solidFill>
                  <a:schemeClr val="bg1"/>
                </a:solidFill>
              </a:rPr>
              <a:t>日に目黒区八雲で生まれました。目黒区立東根小学校、私立武蔵中学校を卒業し、新潟大学医学部を卒業。慶應義塾大学医学部外科学教室に入局し脳神経学科を専攻しました。　　</a:t>
            </a:r>
            <a:endParaRPr kumimoji="1" lang="en-US" altLang="ja-JP" sz="900" dirty="0">
              <a:ln>
                <a:solidFill>
                  <a:schemeClr val="bg1"/>
                </a:solidFill>
              </a:ln>
              <a:solidFill>
                <a:schemeClr val="bg1"/>
              </a:solidFill>
            </a:endParaRPr>
          </a:p>
          <a:p>
            <a:pPr defTabSz="432000"/>
            <a:r>
              <a:rPr kumimoji="1" lang="ja-JP" altLang="en-US" sz="900" dirty="0">
                <a:ln>
                  <a:solidFill>
                    <a:schemeClr val="bg1"/>
                  </a:solidFill>
                </a:ln>
                <a:solidFill>
                  <a:schemeClr val="bg1"/>
                </a:solidFill>
              </a:rPr>
              <a:t>当施設に赴任して</a:t>
            </a:r>
            <a:r>
              <a:rPr kumimoji="1" lang="en-US" altLang="ja-JP" sz="900" dirty="0">
                <a:ln>
                  <a:solidFill>
                    <a:schemeClr val="bg1"/>
                  </a:solidFill>
                </a:ln>
                <a:solidFill>
                  <a:schemeClr val="bg1"/>
                </a:solidFill>
              </a:rPr>
              <a:t>6</a:t>
            </a:r>
            <a:r>
              <a:rPr kumimoji="1" lang="ja-JP" altLang="en-US" sz="900" dirty="0">
                <a:ln>
                  <a:solidFill>
                    <a:schemeClr val="bg1"/>
                  </a:solidFill>
                </a:ln>
                <a:solidFill>
                  <a:schemeClr val="bg1"/>
                </a:solidFill>
              </a:rPr>
              <a:t>年目となりますが、赴任前は川崎市立川崎病院脳神経外科に</a:t>
            </a:r>
            <a:r>
              <a:rPr kumimoji="1" lang="en-US" altLang="ja-JP" sz="900" dirty="0">
                <a:ln>
                  <a:solidFill>
                    <a:schemeClr val="bg1"/>
                  </a:solidFill>
                </a:ln>
                <a:solidFill>
                  <a:schemeClr val="bg1"/>
                </a:solidFill>
              </a:rPr>
              <a:t>28</a:t>
            </a:r>
            <a:r>
              <a:rPr kumimoji="1" lang="ja-JP" altLang="en-US" sz="900" dirty="0">
                <a:ln>
                  <a:solidFill>
                    <a:schemeClr val="bg1"/>
                  </a:solidFill>
                </a:ln>
                <a:solidFill>
                  <a:schemeClr val="bg1"/>
                </a:solidFill>
              </a:rPr>
              <a:t>年勤務して</a:t>
            </a:r>
            <a:r>
              <a:rPr kumimoji="1" lang="ja-JP" altLang="en-US" sz="800" dirty="0">
                <a:ln>
                  <a:solidFill>
                    <a:schemeClr val="bg1"/>
                  </a:solidFill>
                </a:ln>
                <a:solidFill>
                  <a:schemeClr val="bg1"/>
                </a:solidFill>
              </a:rPr>
              <a:t>おりました</a:t>
            </a:r>
            <a:r>
              <a:rPr kumimoji="1" lang="ja-JP" altLang="en-US" sz="900" dirty="0">
                <a:ln>
                  <a:solidFill>
                    <a:schemeClr val="bg1"/>
                  </a:solidFill>
                </a:ln>
                <a:solidFill>
                  <a:schemeClr val="bg1"/>
                </a:solidFill>
              </a:rPr>
              <a:t>。</a:t>
            </a:r>
            <a:endParaRPr kumimoji="1" lang="en-US" altLang="ja-JP" sz="900" dirty="0">
              <a:ln>
                <a:solidFill>
                  <a:schemeClr val="bg1"/>
                </a:solidFill>
              </a:ln>
              <a:solidFill>
                <a:schemeClr val="bg1"/>
              </a:solidFill>
            </a:endParaRPr>
          </a:p>
          <a:p>
            <a:pPr defTabSz="432000"/>
            <a:r>
              <a:rPr kumimoji="1" lang="ja-JP" altLang="en-US" sz="900" dirty="0">
                <a:ln>
                  <a:solidFill>
                    <a:schemeClr val="bg1"/>
                  </a:solidFill>
                </a:ln>
                <a:solidFill>
                  <a:schemeClr val="bg1"/>
                </a:solidFill>
              </a:rPr>
              <a:t>　大学時代には全学ヨット部</a:t>
            </a:r>
            <a:r>
              <a:rPr kumimoji="1" lang="ja-JP" altLang="en-US" sz="900" dirty="0">
                <a:ln>
                  <a:solidFill>
                    <a:schemeClr val="bg1"/>
                  </a:solidFill>
                </a:ln>
                <a:solidFill>
                  <a:schemeClr val="accent2"/>
                </a:solidFill>
              </a:rPr>
              <a:t>⛵</a:t>
            </a:r>
            <a:r>
              <a:rPr kumimoji="1" lang="ja-JP" altLang="en-US" sz="900" dirty="0">
                <a:ln>
                  <a:solidFill>
                    <a:schemeClr val="bg1"/>
                  </a:solidFill>
                </a:ln>
                <a:solidFill>
                  <a:schemeClr val="bg1"/>
                </a:solidFill>
              </a:rPr>
              <a:t>、現在の趣味はゴルフ、読書、会食懇親など。座右の銘は晴耕雨読、虚心坦懐。心穏やかにショートステイの生活を送っていただけるように心がけたいと思っています。　　　　　　　　　　　　　　　　　</a:t>
            </a:r>
            <a:endParaRPr kumimoji="1" lang="en-US" altLang="ja-JP" sz="900" dirty="0">
              <a:ln>
                <a:solidFill>
                  <a:schemeClr val="bg1"/>
                </a:solidFill>
              </a:ln>
              <a:solidFill>
                <a:schemeClr val="bg1"/>
              </a:solidFill>
            </a:endParaRPr>
          </a:p>
          <a:p>
            <a:pPr algn="dist" defTabSz="360000"/>
            <a:endParaRPr kumimoji="1" lang="ja-JP" altLang="en-US" sz="900" dirty="0">
              <a:ln>
                <a:solidFill>
                  <a:schemeClr val="bg1"/>
                </a:solidFill>
              </a:ln>
              <a:solidFill>
                <a:schemeClr val="bg1"/>
              </a:solidFill>
            </a:endParaRPr>
          </a:p>
        </p:txBody>
      </p:sp>
      <p:pic>
        <p:nvPicPr>
          <p:cNvPr id="37" name="Picture 6" descr="介護老人保健施設  よみうりランドケアセンター">
            <a:hlinkClick r:id="rId6"/>
            <a:extLst>
              <a:ext uri="{FF2B5EF4-FFF2-40B4-BE49-F238E27FC236}">
                <a16:creationId xmlns:a16="http://schemas.microsoft.com/office/drawing/2014/main" id="{9E5FCE05-2585-1211-2AA2-89F0E394891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7288" y="178868"/>
            <a:ext cx="632416" cy="63241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花のフレームのイラスト・画像No.075『春の花・つくし・蜂と蝶』／無料のフリー素材集【百花繚乱】">
            <a:extLst>
              <a:ext uri="{FF2B5EF4-FFF2-40B4-BE49-F238E27FC236}">
                <a16:creationId xmlns:a16="http://schemas.microsoft.com/office/drawing/2014/main" id="{00AC90D0-970C-9615-9B4A-B8C5D2DB0A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830" y="4651064"/>
            <a:ext cx="6594031" cy="4946728"/>
          </a:xfrm>
          <a:prstGeom prst="rect">
            <a:avLst/>
          </a:prstGeom>
          <a:noFill/>
          <a:extLst>
            <a:ext uri="{909E8E84-426E-40DD-AFC4-6F175D3DCCD1}">
              <a14:hiddenFill xmlns:a14="http://schemas.microsoft.com/office/drawing/2010/main">
                <a:solidFill>
                  <a:srgbClr val="FFFFFF"/>
                </a:solidFill>
              </a14:hiddenFill>
            </a:ext>
          </a:extLst>
        </p:spPr>
      </p:pic>
      <p:pic>
        <p:nvPicPr>
          <p:cNvPr id="45" name="図 44" descr="部屋の中で椅子に集う人々&#10;&#10;中程度の精度で自動的に生成された説明">
            <a:extLst>
              <a:ext uri="{FF2B5EF4-FFF2-40B4-BE49-F238E27FC236}">
                <a16:creationId xmlns:a16="http://schemas.microsoft.com/office/drawing/2014/main" id="{D0BEB4ED-256D-225D-B9BE-693DC942B8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59266" y="5366147"/>
            <a:ext cx="2621771" cy="19663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2" name="テキスト ボックス 51">
            <a:extLst>
              <a:ext uri="{FF2B5EF4-FFF2-40B4-BE49-F238E27FC236}">
                <a16:creationId xmlns:a16="http://schemas.microsoft.com/office/drawing/2014/main" id="{2E7CFFB5-5880-7503-0327-175369AABE2F}"/>
              </a:ext>
            </a:extLst>
          </p:cNvPr>
          <p:cNvSpPr txBox="1"/>
          <p:nvPr/>
        </p:nvSpPr>
        <p:spPr>
          <a:xfrm>
            <a:off x="3092442" y="6979291"/>
            <a:ext cx="3001401" cy="307777"/>
          </a:xfrm>
          <a:prstGeom prst="rect">
            <a:avLst/>
          </a:prstGeom>
          <a:noFill/>
        </p:spPr>
        <p:txBody>
          <a:bodyPr wrap="square" rtlCol="0">
            <a:spAutoFit/>
          </a:bodyPr>
          <a:lstStyle/>
          <a:p>
            <a:r>
              <a:rPr kumimoji="1" lang="ja-JP" altLang="en-US" sz="1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HGP創英角ｺﾞｼｯｸUB" panose="020B0900000000000000" pitchFamily="50" charset="-128"/>
                <a:ea typeface="HGP創英角ｺﾞｼｯｸUB" panose="020B0900000000000000" pitchFamily="50" charset="-128"/>
              </a:rPr>
              <a:t>“クラブ”</a:t>
            </a:r>
            <a:r>
              <a:rPr kumimoji="1" lang="ja-JP" altLang="en-US" sz="1400"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HGP創英角ｺﾞｼｯｸUB" panose="020B0900000000000000" pitchFamily="50" charset="-128"/>
                <a:ea typeface="HGP創英角ｺﾞｼｯｸUB" panose="020B0900000000000000" pitchFamily="50" charset="-128"/>
              </a:rPr>
              <a:t>職員</a:t>
            </a:r>
            <a:r>
              <a:rPr kumimoji="1" lang="ja-JP" altLang="en-US" sz="1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HGP創英角ｺﾞｼｯｸUB" panose="020B0900000000000000" pitchFamily="50" charset="-128"/>
                <a:ea typeface="HGP創英角ｺﾞｼｯｸUB" panose="020B0900000000000000" pitchFamily="50" charset="-128"/>
              </a:rPr>
              <a:t>による“歌の会”</a:t>
            </a:r>
          </a:p>
        </p:txBody>
      </p:sp>
      <p:sp>
        <p:nvSpPr>
          <p:cNvPr id="24" name="テキスト ボックス 23">
            <a:extLst>
              <a:ext uri="{FF2B5EF4-FFF2-40B4-BE49-F238E27FC236}">
                <a16:creationId xmlns:a16="http://schemas.microsoft.com/office/drawing/2014/main" id="{B1B856F9-8721-332A-B168-4903CC6560AC}"/>
              </a:ext>
            </a:extLst>
          </p:cNvPr>
          <p:cNvSpPr txBox="1"/>
          <p:nvPr/>
        </p:nvSpPr>
        <p:spPr>
          <a:xfrm>
            <a:off x="1564978" y="173529"/>
            <a:ext cx="3782817" cy="276999"/>
          </a:xfrm>
          <a:prstGeom prst="rect">
            <a:avLst/>
          </a:prstGeom>
          <a:noFill/>
        </p:spPr>
        <p:txBody>
          <a:bodyPr wrap="square" rtlCol="0">
            <a:prstTxWarp prst="textInflateBottom">
              <a:avLst/>
            </a:prstTxWarp>
            <a:spAutoFit/>
          </a:bodyPr>
          <a:lstStyle/>
          <a:p>
            <a:pPr algn="ctr"/>
            <a:r>
              <a:rPr kumimoji="1" lang="ja-JP" altLang="en-US" sz="1200" dirty="0">
                <a:ln>
                  <a:solidFill>
                    <a:schemeClr val="accent6"/>
                  </a:solidFill>
                </a:ln>
                <a:solidFill>
                  <a:schemeClr val="bg1"/>
                </a:solidFill>
                <a:latin typeface="HGP創英角ｺﾞｼｯｸUB" panose="020B0900000000000000" pitchFamily="50" charset="-128"/>
                <a:ea typeface="HGP創英角ｺﾞｼｯｸUB" panose="020B0900000000000000" pitchFamily="50" charset="-128"/>
              </a:rPr>
              <a:t>介護老人保健施設よみうりランドケアセンター</a:t>
            </a:r>
          </a:p>
        </p:txBody>
      </p:sp>
      <p:pic>
        <p:nvPicPr>
          <p:cNvPr id="32" name="図 31" descr="窓, 屋内, テーブル, 建物 が含まれている画像&#10;&#10;自動的に生成された説明">
            <a:extLst>
              <a:ext uri="{FF2B5EF4-FFF2-40B4-BE49-F238E27FC236}">
                <a16:creationId xmlns:a16="http://schemas.microsoft.com/office/drawing/2014/main" id="{BC3DFAE7-AB1F-041E-DD2E-31F4340F3A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320216">
            <a:off x="714262" y="5382115"/>
            <a:ext cx="2141369" cy="1606027"/>
          </a:xfrm>
          <a:prstGeom prst="rect">
            <a:avLst/>
          </a:prstGeom>
          <a:ln>
            <a:noFill/>
          </a:ln>
          <a:effectLst>
            <a:softEdge rad="112500"/>
          </a:effectLst>
        </p:spPr>
      </p:pic>
      <p:sp>
        <p:nvSpPr>
          <p:cNvPr id="48" name="テキスト ボックス 47">
            <a:extLst>
              <a:ext uri="{FF2B5EF4-FFF2-40B4-BE49-F238E27FC236}">
                <a16:creationId xmlns:a16="http://schemas.microsoft.com/office/drawing/2014/main" id="{D2A0D5D3-5ECD-D9D8-DB28-CF5A425DEDFD}"/>
              </a:ext>
            </a:extLst>
          </p:cNvPr>
          <p:cNvSpPr txBox="1"/>
          <p:nvPr/>
        </p:nvSpPr>
        <p:spPr>
          <a:xfrm>
            <a:off x="1206098" y="6658647"/>
            <a:ext cx="1503550" cy="369332"/>
          </a:xfrm>
          <a:prstGeom prst="rect">
            <a:avLst/>
          </a:prstGeom>
          <a:noFill/>
        </p:spPr>
        <p:txBody>
          <a:bodyPr wrap="square" rtlCol="0">
            <a:spAutoFit/>
          </a:bodyPr>
          <a:lstStyle/>
          <a:p>
            <a:r>
              <a:rPr kumimoji="1" lang="ja-JP" altLang="en-US"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HGP創英角ｺﾞｼｯｸUB" panose="020B0900000000000000" pitchFamily="50" charset="-128"/>
                <a:ea typeface="HGP創英角ｺﾞｼｯｸUB" panose="020B0900000000000000" pitchFamily="50" charset="-128"/>
              </a:rPr>
              <a:t>“お茶会”</a:t>
            </a:r>
          </a:p>
        </p:txBody>
      </p:sp>
      <p:pic>
        <p:nvPicPr>
          <p:cNvPr id="54" name="図 53" descr="ワインを飲んでいる男はスマイルしている&#10;&#10;低い精度で自動的に生成された説明">
            <a:extLst>
              <a:ext uri="{FF2B5EF4-FFF2-40B4-BE49-F238E27FC236}">
                <a16:creationId xmlns:a16="http://schemas.microsoft.com/office/drawing/2014/main" id="{F17DE3B8-6CF1-1664-9427-6E7FB10FCFC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308367">
            <a:off x="2480816" y="7584363"/>
            <a:ext cx="1427493" cy="1070620"/>
          </a:xfrm>
          <a:prstGeom prst="rect">
            <a:avLst/>
          </a:prstGeom>
          <a:ln>
            <a:noFill/>
          </a:ln>
          <a:effectLst>
            <a:softEdge rad="112500"/>
          </a:effectLst>
        </p:spPr>
      </p:pic>
      <p:sp>
        <p:nvSpPr>
          <p:cNvPr id="55" name="テキスト ボックス 54">
            <a:extLst>
              <a:ext uri="{FF2B5EF4-FFF2-40B4-BE49-F238E27FC236}">
                <a16:creationId xmlns:a16="http://schemas.microsoft.com/office/drawing/2014/main" id="{A8FE890A-69F0-23F9-AC5A-A7408A86A9E2}"/>
              </a:ext>
            </a:extLst>
          </p:cNvPr>
          <p:cNvSpPr txBox="1"/>
          <p:nvPr/>
        </p:nvSpPr>
        <p:spPr>
          <a:xfrm>
            <a:off x="2641844" y="8629074"/>
            <a:ext cx="2065924" cy="307777"/>
          </a:xfrm>
          <a:prstGeom prst="rect">
            <a:avLst/>
          </a:prstGeom>
          <a:noFill/>
        </p:spPr>
        <p:txBody>
          <a:bodyPr wrap="square" rtlCol="0">
            <a:spAutoFit/>
          </a:bodyPr>
          <a:lstStyle/>
          <a:p>
            <a:r>
              <a:rPr kumimoji="1" lang="ja-JP" altLang="en-US" sz="1400" b="1" dirty="0">
                <a:ln w="6600">
                  <a:solidFill>
                    <a:schemeClr val="accent2"/>
                  </a:solidFill>
                  <a:prstDash val="solid"/>
                </a:ln>
                <a:solidFill>
                  <a:srgbClr val="FFFFFF"/>
                </a:solidFill>
                <a:effectLst>
                  <a:outerShdw dist="38100" dir="2700000" algn="tl" rotWithShape="0">
                    <a:schemeClr val="accent2"/>
                  </a:outerShdw>
                </a:effectLst>
              </a:rPr>
              <a:t>“いちご狩り”</a:t>
            </a:r>
          </a:p>
        </p:txBody>
      </p:sp>
      <p:pic>
        <p:nvPicPr>
          <p:cNvPr id="56" name="図 55" descr="机の上に立っている男性たち&#10;&#10;中程度の精度で自動的に生成された説明">
            <a:extLst>
              <a:ext uri="{FF2B5EF4-FFF2-40B4-BE49-F238E27FC236}">
                <a16:creationId xmlns:a16="http://schemas.microsoft.com/office/drawing/2014/main" id="{021486E7-0839-31F2-D42B-E8AB5676688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1301" y="7233011"/>
            <a:ext cx="1664346" cy="124826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5" name="図 34" descr="机の上に座っている男性&#10;&#10;低い精度で自動的に生成された説明">
            <a:extLst>
              <a:ext uri="{FF2B5EF4-FFF2-40B4-BE49-F238E27FC236}">
                <a16:creationId xmlns:a16="http://schemas.microsoft.com/office/drawing/2014/main" id="{1A5E7A85-902C-02D8-9C15-921BE5B5E32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033494" y="7416020"/>
            <a:ext cx="1917842" cy="14383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0" name="テキスト ボックス 49">
            <a:extLst>
              <a:ext uri="{FF2B5EF4-FFF2-40B4-BE49-F238E27FC236}">
                <a16:creationId xmlns:a16="http://schemas.microsoft.com/office/drawing/2014/main" id="{5C417095-20A2-BA4D-B349-98B1D6DF8E65}"/>
              </a:ext>
            </a:extLst>
          </p:cNvPr>
          <p:cNvSpPr txBox="1"/>
          <p:nvPr/>
        </p:nvSpPr>
        <p:spPr>
          <a:xfrm>
            <a:off x="5660951" y="5177931"/>
            <a:ext cx="553998" cy="2640593"/>
          </a:xfrm>
          <a:prstGeom prst="rect">
            <a:avLst/>
          </a:prstGeom>
          <a:noFill/>
        </p:spPr>
        <p:txBody>
          <a:bodyPr vert="eaVert" wrap="square" rtlCol="0">
            <a:spAutoFit/>
          </a:bodyPr>
          <a:lstStyle/>
          <a:p>
            <a:r>
              <a:rPr kumimoji="1" lang="ja-JP" altLang="en-US" sz="2400" dirty="0">
                <a:ln w="22225">
                  <a:solidFill>
                    <a:schemeClr val="accent2"/>
                  </a:solidFill>
                  <a:prstDash val="solid"/>
                </a:ln>
                <a:solidFill>
                  <a:srgbClr val="FFFF00"/>
                </a:solidFill>
                <a:latin typeface="HGP創英角ﾎﾟｯﾌﾟ体" panose="040B0A00000000000000" pitchFamily="50" charset="-128"/>
                <a:ea typeface="HGP創英角ﾎﾟｯﾌﾟ体" panose="040B0A00000000000000" pitchFamily="50" charset="-128"/>
              </a:rPr>
              <a:t>余暇活動中の風景</a:t>
            </a:r>
          </a:p>
        </p:txBody>
      </p:sp>
      <p:sp>
        <p:nvSpPr>
          <p:cNvPr id="51" name="テキスト ボックス 50">
            <a:extLst>
              <a:ext uri="{FF2B5EF4-FFF2-40B4-BE49-F238E27FC236}">
                <a16:creationId xmlns:a16="http://schemas.microsoft.com/office/drawing/2014/main" id="{D0D61DED-F90B-1DAC-648D-3AD2867B7C54}"/>
              </a:ext>
            </a:extLst>
          </p:cNvPr>
          <p:cNvSpPr txBox="1"/>
          <p:nvPr/>
        </p:nvSpPr>
        <p:spPr>
          <a:xfrm>
            <a:off x="931211" y="8460117"/>
            <a:ext cx="2335108" cy="307777"/>
          </a:xfrm>
          <a:prstGeom prst="rect">
            <a:avLst/>
          </a:prstGeom>
          <a:noFill/>
        </p:spPr>
        <p:txBody>
          <a:bodyPr wrap="square" rtlCol="0">
            <a:spAutoFit/>
          </a:bodyPr>
          <a:lstStyle/>
          <a:p>
            <a:r>
              <a:rPr kumimoji="1" lang="ja-JP" altLang="en-US" sz="1400" b="1" dirty="0">
                <a:ln w="10160">
                  <a:solidFill>
                    <a:schemeClr val="accent5"/>
                  </a:solidFill>
                  <a:prstDash val="solid"/>
                </a:ln>
                <a:solidFill>
                  <a:srgbClr val="FFFFFF"/>
                </a:solidFill>
                <a:effectLst>
                  <a:outerShdw blurRad="38100" dist="22860" dir="5400000" algn="tl" rotWithShape="0">
                    <a:srgbClr val="000000">
                      <a:alpha val="30000"/>
                    </a:srgbClr>
                  </a:outerShdw>
                </a:effectLst>
                <a:latin typeface="HGP明朝B" panose="02020800000000000000" pitchFamily="18" charset="-128"/>
                <a:ea typeface="HGP明朝B" panose="02020800000000000000" pitchFamily="18" charset="-128"/>
              </a:rPr>
              <a:t>習字の時間です！</a:t>
            </a:r>
          </a:p>
        </p:txBody>
      </p:sp>
      <p:sp>
        <p:nvSpPr>
          <p:cNvPr id="57" name="テキスト ボックス 56">
            <a:extLst>
              <a:ext uri="{FF2B5EF4-FFF2-40B4-BE49-F238E27FC236}">
                <a16:creationId xmlns:a16="http://schemas.microsoft.com/office/drawing/2014/main" id="{259CFAAB-5D7C-3F94-3DBF-20DB281D65E3}"/>
              </a:ext>
            </a:extLst>
          </p:cNvPr>
          <p:cNvSpPr txBox="1"/>
          <p:nvPr/>
        </p:nvSpPr>
        <p:spPr>
          <a:xfrm>
            <a:off x="3966609" y="8594448"/>
            <a:ext cx="2374867" cy="307777"/>
          </a:xfrm>
          <a:prstGeom prst="rect">
            <a:avLst/>
          </a:prstGeom>
          <a:noFill/>
        </p:spPr>
        <p:txBody>
          <a:bodyPr wrap="square" rtlCol="0">
            <a:spAutoFit/>
          </a:bodyPr>
          <a:lstStyle/>
          <a:p>
            <a:r>
              <a:rPr kumimoji="1" lang="ja-JP" altLang="en-US" sz="1400" b="1" dirty="0">
                <a:ln w="10160">
                  <a:solidFill>
                    <a:schemeClr val="accent5"/>
                  </a:solidFill>
                  <a:prstDash val="solid"/>
                </a:ln>
                <a:solidFill>
                  <a:srgbClr val="FFFFFF"/>
                </a:solidFill>
                <a:effectLst>
                  <a:outerShdw blurRad="38100" dist="22860" dir="5400000" algn="tl" rotWithShape="0">
                    <a:srgbClr val="000000">
                      <a:alpha val="30000"/>
                    </a:srgbClr>
                  </a:outerShdw>
                </a:effectLst>
              </a:rPr>
              <a:t>“談笑タイム”</a:t>
            </a:r>
          </a:p>
        </p:txBody>
      </p:sp>
    </p:spTree>
    <p:extLst>
      <p:ext uri="{BB962C8B-B14F-4D97-AF65-F5344CB8AC3E}">
        <p14:creationId xmlns:p14="http://schemas.microsoft.com/office/powerpoint/2010/main" val="1387419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外枠イラスト｜無料イラスト・フリー素材なら「イラストAC」">
            <a:extLst>
              <a:ext uri="{FF2B5EF4-FFF2-40B4-BE49-F238E27FC236}">
                <a16:creationId xmlns:a16="http://schemas.microsoft.com/office/drawing/2014/main" id="{3ED7DA87-F596-07FF-0BBC-8B9389945F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989814" y="1071795"/>
            <a:ext cx="10825421" cy="7903164"/>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AAEB4D95-1D64-A32D-09A6-5C0898BE063F}"/>
              </a:ext>
            </a:extLst>
          </p:cNvPr>
          <p:cNvSpPr txBox="1"/>
          <p:nvPr/>
        </p:nvSpPr>
        <p:spPr>
          <a:xfrm>
            <a:off x="5654271" y="5854326"/>
            <a:ext cx="461665" cy="4258522"/>
          </a:xfrm>
          <a:prstGeom prst="rect">
            <a:avLst/>
          </a:prstGeom>
          <a:noFill/>
        </p:spPr>
        <p:txBody>
          <a:bodyPr vert="eaVert" wrap="square" rtlCol="0">
            <a:spAutoFit/>
          </a:bodyPr>
          <a:lstStyle/>
          <a:p>
            <a:r>
              <a:rPr kumimoji="1" lang="ja-JP" altLang="en-US" b="1" dirty="0">
                <a:ln w="6600">
                  <a:solidFill>
                    <a:schemeClr val="accent2"/>
                  </a:solidFill>
                  <a:prstDash val="solid"/>
                </a:ln>
                <a:solidFill>
                  <a:schemeClr val="bg1"/>
                </a:solidFill>
                <a:effectLst>
                  <a:outerShdw dist="38100" dir="2700000" algn="tl" rotWithShape="0">
                    <a:schemeClr val="accent2"/>
                  </a:outerShdw>
                </a:effectLst>
              </a:rPr>
              <a:t>余暇活動中の風景</a:t>
            </a:r>
          </a:p>
        </p:txBody>
      </p:sp>
      <p:pic>
        <p:nvPicPr>
          <p:cNvPr id="2050" name="Picture 2" descr="60+ Free Cardboard Texture &amp; Cardboard Images - Pixabay">
            <a:extLst>
              <a:ext uri="{FF2B5EF4-FFF2-40B4-BE49-F238E27FC236}">
                <a16:creationId xmlns:a16="http://schemas.microsoft.com/office/drawing/2014/main" id="{460C2F73-1C58-63A4-F23B-1B751D0E7F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337" y="260935"/>
            <a:ext cx="6530251" cy="4797852"/>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6EACA3DE-34B7-C2B7-4D32-7527F5B40F81}"/>
              </a:ext>
            </a:extLst>
          </p:cNvPr>
          <p:cNvSpPr txBox="1"/>
          <p:nvPr/>
        </p:nvSpPr>
        <p:spPr>
          <a:xfrm>
            <a:off x="1673899" y="1104783"/>
            <a:ext cx="5355312" cy="3674298"/>
          </a:xfrm>
          <a:prstGeom prst="rect">
            <a:avLst/>
          </a:prstGeom>
          <a:noFill/>
          <a:ln w="19050">
            <a:noFill/>
            <a:prstDash val="lgDashDot"/>
          </a:ln>
          <a:effectLst>
            <a:glow rad="63500">
              <a:schemeClr val="accent4">
                <a:satMod val="175000"/>
                <a:alpha val="40000"/>
              </a:schemeClr>
            </a:glow>
            <a:softEdge rad="63500"/>
          </a:effectLst>
        </p:spPr>
        <p:txBody>
          <a:bodyPr vert="eaVert" wrap="square" rtlCol="0">
            <a:spAutoFit/>
          </a:bodyPr>
          <a:lstStyle/>
          <a:p>
            <a:endParaRPr kumimoji="1" lang="en-US" altLang="ja-JP" sz="1200" b="1" dirty="0">
              <a:latin typeface="HGP創英ﾌﾟﾚｾﾞﾝｽEB" panose="02020800000000000000" pitchFamily="18" charset="-128"/>
              <a:ea typeface="HGP創英ﾌﾟﾚｾﾞﾝｽEB" panose="02020800000000000000" pitchFamily="18" charset="-128"/>
            </a:endParaRPr>
          </a:p>
          <a:p>
            <a:r>
              <a:rPr kumimoji="1" lang="ja-JP" altLang="en-US" sz="1200" b="1" dirty="0">
                <a:latin typeface="HGP創英ﾌﾟﾚｾﾞﾝｽEB" panose="02020800000000000000" pitchFamily="18" charset="-128"/>
                <a:ea typeface="HGP創英ﾌﾟﾚｾﾞﾝｽEB" panose="02020800000000000000" pitchFamily="18" charset="-128"/>
              </a:rPr>
              <a:t>　</a:t>
            </a:r>
            <a:endParaRPr kumimoji="1" lang="en-US" altLang="ja-JP" sz="1200" b="1" dirty="0">
              <a:latin typeface="HGP創英ﾌﾟﾚｾﾞﾝｽEB" panose="02020800000000000000" pitchFamily="18" charset="-128"/>
              <a:ea typeface="HGP創英ﾌﾟﾚｾﾞﾝｽEB" panose="02020800000000000000" pitchFamily="18" charset="-128"/>
            </a:endParaRPr>
          </a:p>
          <a:p>
            <a:endParaRPr kumimoji="1" lang="en-US" altLang="ja-JP" sz="1200" b="1" dirty="0">
              <a:latin typeface="HGP創英ﾌﾟﾚｾﾞﾝｽEB" panose="02020800000000000000" pitchFamily="18" charset="-128"/>
              <a:ea typeface="HGP創英ﾌﾟﾚｾﾞﾝｽEB" panose="02020800000000000000" pitchFamily="18" charset="-128"/>
            </a:endParaRPr>
          </a:p>
          <a:p>
            <a:endParaRPr kumimoji="1" lang="en-US" altLang="ja-JP" sz="1200" b="1" dirty="0">
              <a:latin typeface="HGP創英ﾌﾟﾚｾﾞﾝｽEB" panose="02020800000000000000" pitchFamily="18" charset="-128"/>
              <a:ea typeface="HGP創英ﾌﾟﾚｾﾞﾝｽEB" panose="02020800000000000000" pitchFamily="18" charset="-128"/>
            </a:endParaRPr>
          </a:p>
          <a:p>
            <a:endParaRPr kumimoji="1" lang="en-US" altLang="ja-JP" sz="1200" b="1" dirty="0">
              <a:latin typeface="HGP創英ﾌﾟﾚｾﾞﾝｽEB" panose="02020800000000000000" pitchFamily="18" charset="-128"/>
              <a:ea typeface="HGP創英ﾌﾟﾚｾﾞﾝｽEB" panose="02020800000000000000" pitchFamily="18" charset="-128"/>
            </a:endParaRPr>
          </a:p>
          <a:p>
            <a:endParaRPr kumimoji="1" lang="en-US" altLang="ja-JP" sz="1200" b="1" dirty="0">
              <a:latin typeface="HGP創英ﾌﾟﾚｾﾞﾝｽEB" panose="02020800000000000000" pitchFamily="18" charset="-128"/>
              <a:ea typeface="HGP創英ﾌﾟﾚｾﾞﾝｽEB" panose="02020800000000000000" pitchFamily="18" charset="-128"/>
            </a:endParaRPr>
          </a:p>
          <a:p>
            <a:r>
              <a:rPr kumimoji="1" lang="ja-JP" altLang="en-US" sz="1200" b="1" dirty="0">
                <a:latin typeface="HGP創英ﾌﾟﾚｾﾞﾝｽEB" panose="02020800000000000000" pitchFamily="18" charset="-128"/>
                <a:ea typeface="HGP創英ﾌﾟﾚｾﾞﾝｽEB" panose="02020800000000000000" pitchFamily="18" charset="-128"/>
              </a:rPr>
              <a:t>　</a:t>
            </a:r>
            <a:endParaRPr kumimoji="1" lang="en-US" altLang="ja-JP" sz="1200" b="1" dirty="0">
              <a:latin typeface="HGP創英ﾌﾟﾚｾﾞﾝｽEB" panose="02020800000000000000" pitchFamily="18" charset="-128"/>
              <a:ea typeface="HGP創英ﾌﾟﾚｾﾞﾝｽEB" panose="02020800000000000000" pitchFamily="18" charset="-128"/>
            </a:endParaRPr>
          </a:p>
          <a:p>
            <a:r>
              <a:rPr kumimoji="1" lang="ja-JP" altLang="en-US" sz="1600" b="1" dirty="0">
                <a:latin typeface="HGP創英ﾌﾟﾚｾﾞﾝｽEB" panose="02020800000000000000" pitchFamily="18" charset="-128"/>
                <a:ea typeface="HGP創英ﾌﾟﾚｾﾞﾝｽEB" panose="02020800000000000000" pitchFamily="18" charset="-128"/>
              </a:rPr>
              <a:t>其の</a:t>
            </a:r>
            <a:r>
              <a:rPr kumimoji="1" lang="en-US" altLang="ja-JP" sz="1600" b="1" dirty="0">
                <a:solidFill>
                  <a:srgbClr val="FF0000"/>
                </a:solidFill>
                <a:latin typeface="HGS創英角ｺﾞｼｯｸUB" panose="020B0900000000000000" pitchFamily="50" charset="-128"/>
                <a:ea typeface="HGS創英角ｺﾞｼｯｸUB" panose="020B0900000000000000" pitchFamily="50" charset="-128"/>
              </a:rPr>
              <a:t>1</a:t>
            </a:r>
            <a:r>
              <a:rPr kumimoji="1" lang="ja-JP" altLang="en-US" sz="1200" b="1" dirty="0">
                <a:latin typeface="HGS創英角ｺﾞｼｯｸUB" panose="020B0900000000000000" pitchFamily="50" charset="-128"/>
                <a:ea typeface="HGS創英角ｺﾞｼｯｸUB" panose="020B0900000000000000" pitchFamily="50" charset="-128"/>
              </a:rPr>
              <a:t>　</a:t>
            </a:r>
            <a:r>
              <a:rPr kumimoji="1" lang="ja-JP" altLang="en-US" sz="1600" b="1" dirty="0">
                <a:latin typeface="HGP創英ﾌﾟﾚｾﾞﾝｽEB" panose="02020800000000000000" pitchFamily="18" charset="-128"/>
                <a:ea typeface="HGP創英ﾌﾟﾚｾﾞﾝｽEB" panose="02020800000000000000" pitchFamily="18" charset="-128"/>
              </a:rPr>
              <a:t>医師、看護師は</a:t>
            </a:r>
            <a:r>
              <a:rPr kumimoji="1" lang="en-US" altLang="ja-JP" sz="1600" b="1" dirty="0">
                <a:latin typeface="HGP創英ﾌﾟﾚｾﾞﾝｽEB" panose="02020800000000000000" pitchFamily="18" charset="-128"/>
                <a:ea typeface="HGP創英ﾌﾟﾚｾﾞﾝｽEB" panose="02020800000000000000" pitchFamily="18" charset="-128"/>
              </a:rPr>
              <a:t>24</a:t>
            </a:r>
            <a:r>
              <a:rPr kumimoji="1" lang="ja-JP" altLang="en-US" sz="1600" b="1" dirty="0">
                <a:latin typeface="HGP創英ﾌﾟﾚｾﾞﾝｽEB" panose="02020800000000000000" pitchFamily="18" charset="-128"/>
                <a:ea typeface="HGP創英ﾌﾟﾚｾﾞﾝｽEB" panose="02020800000000000000" pitchFamily="18" charset="-128"/>
              </a:rPr>
              <a:t>時間対応！</a:t>
            </a:r>
            <a:endParaRPr kumimoji="1" lang="en-US" altLang="ja-JP" sz="1600" b="1" dirty="0">
              <a:latin typeface="HGP創英ﾌﾟﾚｾﾞﾝｽEB" panose="02020800000000000000" pitchFamily="18" charset="-128"/>
              <a:ea typeface="HGP創英ﾌﾟﾚｾﾞﾝｽEB" panose="02020800000000000000" pitchFamily="18" charset="-128"/>
            </a:endParaRPr>
          </a:p>
          <a:p>
            <a:r>
              <a:rPr kumimoji="1" lang="ja-JP" altLang="en-US" sz="1600" b="1" dirty="0">
                <a:latin typeface="HGP創英ﾌﾟﾚｾﾞﾝｽEB" panose="02020800000000000000" pitchFamily="18" charset="-128"/>
                <a:ea typeface="HGP創英ﾌﾟﾚｾﾞﾝｽEB" panose="02020800000000000000" pitchFamily="18" charset="-128"/>
              </a:rPr>
              <a:t>　　　　　　　　　　　</a:t>
            </a:r>
            <a:endParaRPr kumimoji="1" lang="en-US" altLang="ja-JP" sz="1600" b="1" dirty="0">
              <a:latin typeface="HGP創英ﾌﾟﾚｾﾞﾝｽEB" panose="02020800000000000000" pitchFamily="18" charset="-128"/>
              <a:ea typeface="HGP創英ﾌﾟﾚｾﾞﾝｽEB" panose="02020800000000000000" pitchFamily="18" charset="-128"/>
            </a:endParaRPr>
          </a:p>
          <a:p>
            <a:r>
              <a:rPr kumimoji="1" lang="ja-JP" altLang="en-US" sz="1200" b="1" dirty="0">
                <a:latin typeface="HGP創英ﾌﾟﾚｾﾞﾝｽEB" panose="02020800000000000000" pitchFamily="18" charset="-128"/>
                <a:ea typeface="HGP創英ﾌﾟﾚｾﾞﾝｽEB" panose="02020800000000000000" pitchFamily="18" charset="-128"/>
              </a:rPr>
              <a:t>　　　</a:t>
            </a:r>
            <a:endParaRPr kumimoji="1" lang="en-US" altLang="ja-JP" sz="1200" b="1" dirty="0">
              <a:latin typeface="HGP創英ﾌﾟﾚｾﾞﾝｽEB" panose="02020800000000000000" pitchFamily="18" charset="-128"/>
              <a:ea typeface="HGP創英ﾌﾟﾚｾﾞﾝｽEB" panose="02020800000000000000" pitchFamily="18" charset="-128"/>
            </a:endParaRPr>
          </a:p>
          <a:p>
            <a:r>
              <a:rPr kumimoji="1" lang="ja-JP" altLang="en-US" sz="1200" b="1" dirty="0">
                <a:latin typeface="HGP創英ﾌﾟﾚｾﾞﾝｽEB" panose="02020800000000000000" pitchFamily="18" charset="-128"/>
                <a:ea typeface="HGP創英ﾌﾟﾚｾﾞﾝｽEB" panose="02020800000000000000" pitchFamily="18" charset="-128"/>
              </a:rPr>
              <a:t>　</a:t>
            </a:r>
            <a:endParaRPr kumimoji="1" lang="en-US" altLang="ja-JP" sz="1200" b="1" dirty="0">
              <a:latin typeface="HGP創英ﾌﾟﾚｾﾞﾝｽEB" panose="02020800000000000000" pitchFamily="18" charset="-128"/>
              <a:ea typeface="HGP創英ﾌﾟﾚｾﾞﾝｽEB" panose="02020800000000000000" pitchFamily="18" charset="-128"/>
            </a:endParaRPr>
          </a:p>
          <a:p>
            <a:endParaRPr kumimoji="1" lang="en-US" altLang="ja-JP" sz="1200" b="1" dirty="0">
              <a:latin typeface="HGP創英ﾌﾟﾚｾﾞﾝｽEB" panose="02020800000000000000" pitchFamily="18" charset="-128"/>
              <a:ea typeface="HGP創英ﾌﾟﾚｾﾞﾝｽEB" panose="02020800000000000000" pitchFamily="18" charset="-128"/>
            </a:endParaRPr>
          </a:p>
          <a:p>
            <a:endParaRPr kumimoji="1" lang="en-US" altLang="ja-JP" sz="1200" b="1" dirty="0">
              <a:latin typeface="HGP創英ﾌﾟﾚｾﾞﾝｽEB" panose="02020800000000000000" pitchFamily="18" charset="-128"/>
              <a:ea typeface="HGP創英ﾌﾟﾚｾﾞﾝｽEB" panose="02020800000000000000" pitchFamily="18" charset="-128"/>
            </a:endParaRPr>
          </a:p>
          <a:p>
            <a:endParaRPr kumimoji="1" lang="en-US" altLang="ja-JP" sz="1200" b="1" dirty="0">
              <a:latin typeface="HGP創英ﾌﾟﾚｾﾞﾝｽEB" panose="02020800000000000000" pitchFamily="18" charset="-128"/>
              <a:ea typeface="HGP創英ﾌﾟﾚｾﾞﾝｽEB" panose="02020800000000000000" pitchFamily="18" charset="-128"/>
            </a:endParaRPr>
          </a:p>
          <a:p>
            <a:r>
              <a:rPr kumimoji="1" lang="ja-JP" altLang="en-US" sz="1600" b="1" dirty="0">
                <a:latin typeface="HGP創英ﾌﾟﾚｾﾞﾝｽEB" panose="02020800000000000000" pitchFamily="18" charset="-128"/>
                <a:ea typeface="HGP創英ﾌﾟﾚｾﾞﾝｽEB" panose="02020800000000000000" pitchFamily="18" charset="-128"/>
              </a:rPr>
              <a:t>其の</a:t>
            </a:r>
            <a:r>
              <a:rPr kumimoji="1" lang="en-US" altLang="ja-JP" sz="1600" b="1" dirty="0">
                <a:solidFill>
                  <a:srgbClr val="FF0000"/>
                </a:solidFill>
                <a:latin typeface="HGS創英角ｺﾞｼｯｸUB" panose="020B0900000000000000" pitchFamily="50" charset="-128"/>
                <a:ea typeface="HGS創英角ｺﾞｼｯｸUB" panose="020B0900000000000000" pitchFamily="50" charset="-128"/>
              </a:rPr>
              <a:t>2</a:t>
            </a:r>
            <a:r>
              <a:rPr kumimoji="1" lang="ja-JP" altLang="en-US" sz="1200" b="1" dirty="0">
                <a:latin typeface="HGP創英ﾌﾟﾚｾﾞﾝｽEB" panose="02020800000000000000" pitchFamily="18" charset="-128"/>
                <a:ea typeface="HGP創英ﾌﾟﾚｾﾞﾝｽEB" panose="02020800000000000000" pitchFamily="18" charset="-128"/>
              </a:rPr>
              <a:t>　</a:t>
            </a:r>
            <a:r>
              <a:rPr kumimoji="1" lang="ja-JP" altLang="en-US" sz="1600" b="1" dirty="0">
                <a:latin typeface="HGP創英ﾌﾟﾚｾﾞﾝｽEB" panose="02020800000000000000" pitchFamily="18" charset="-128"/>
                <a:ea typeface="HGP創英ﾌﾟﾚｾﾞﾝｽEB" panose="02020800000000000000" pitchFamily="18" charset="-128"/>
              </a:rPr>
              <a:t>充実した個別リハビリ！</a:t>
            </a:r>
            <a:endParaRPr kumimoji="1" lang="en-US" altLang="ja-JP" sz="1600" b="1" dirty="0">
              <a:latin typeface="HGP創英ﾌﾟﾚｾﾞﾝｽEB" panose="02020800000000000000" pitchFamily="18" charset="-128"/>
              <a:ea typeface="HGP創英ﾌﾟﾚｾﾞﾝｽEB" panose="02020800000000000000" pitchFamily="18" charset="-128"/>
            </a:endParaRPr>
          </a:p>
          <a:p>
            <a:r>
              <a:rPr kumimoji="1" lang="ja-JP" altLang="en-US" sz="1600" b="1" dirty="0">
                <a:latin typeface="HGP創英ﾌﾟﾚｾﾞﾝｽEB" panose="02020800000000000000" pitchFamily="18" charset="-128"/>
                <a:ea typeface="HGP創英ﾌﾟﾚｾﾞﾝｽEB" panose="02020800000000000000" pitchFamily="18" charset="-128"/>
              </a:rPr>
              <a:t>　　　　　　　　　　　　</a:t>
            </a:r>
            <a:endParaRPr kumimoji="1" lang="en-US" altLang="ja-JP" sz="1600" b="1" dirty="0">
              <a:latin typeface="HGP創英ﾌﾟﾚｾﾞﾝｽEB" panose="02020800000000000000" pitchFamily="18" charset="-128"/>
              <a:ea typeface="HGP創英ﾌﾟﾚｾﾞﾝｽEB" panose="02020800000000000000" pitchFamily="18" charset="-128"/>
            </a:endParaRPr>
          </a:p>
          <a:p>
            <a:r>
              <a:rPr kumimoji="1" lang="ja-JP" altLang="en-US" sz="1200" b="1" dirty="0">
                <a:latin typeface="HGP創英ﾌﾟﾚｾﾞﾝｽEB" panose="02020800000000000000" pitchFamily="18" charset="-128"/>
                <a:ea typeface="HGP創英ﾌﾟﾚｾﾞﾝｽEB" panose="02020800000000000000" pitchFamily="18" charset="-128"/>
              </a:rPr>
              <a:t>　</a:t>
            </a:r>
            <a:endParaRPr kumimoji="1" lang="en-US" altLang="ja-JP" sz="1200" b="1" dirty="0">
              <a:latin typeface="HGP創英ﾌﾟﾚｾﾞﾝｽEB" panose="02020800000000000000" pitchFamily="18" charset="-128"/>
              <a:ea typeface="HGP創英ﾌﾟﾚｾﾞﾝｽEB" panose="02020800000000000000" pitchFamily="18" charset="-128"/>
            </a:endParaRPr>
          </a:p>
          <a:p>
            <a:r>
              <a:rPr kumimoji="1" lang="ja-JP" altLang="en-US" sz="1200" b="1" dirty="0">
                <a:latin typeface="HGP創英ﾌﾟﾚｾﾞﾝｽEB" panose="02020800000000000000" pitchFamily="18" charset="-128"/>
                <a:ea typeface="HGP創英ﾌﾟﾚｾﾞﾝｽEB" panose="02020800000000000000" pitchFamily="18" charset="-128"/>
              </a:rPr>
              <a:t>　　　</a:t>
            </a:r>
            <a:endParaRPr kumimoji="1" lang="en-US" altLang="ja-JP" sz="1200" b="1" dirty="0">
              <a:latin typeface="HGP創英ﾌﾟﾚｾﾞﾝｽEB" panose="02020800000000000000" pitchFamily="18" charset="-128"/>
              <a:ea typeface="HGP創英ﾌﾟﾚｾﾞﾝｽEB" panose="02020800000000000000" pitchFamily="18" charset="-128"/>
            </a:endParaRPr>
          </a:p>
          <a:p>
            <a:r>
              <a:rPr kumimoji="1" lang="ja-JP" altLang="en-US" sz="1200" b="1" dirty="0">
                <a:latin typeface="HGP創英ﾌﾟﾚｾﾞﾝｽEB" panose="02020800000000000000" pitchFamily="18" charset="-128"/>
                <a:ea typeface="HGP創英ﾌﾟﾚｾﾞﾝｽEB" panose="02020800000000000000" pitchFamily="18" charset="-128"/>
              </a:rPr>
              <a:t>　　　</a:t>
            </a:r>
            <a:endParaRPr kumimoji="1" lang="en-US" altLang="ja-JP" sz="1200" b="1" dirty="0">
              <a:latin typeface="HGP創英ﾌﾟﾚｾﾞﾝｽEB" panose="02020800000000000000" pitchFamily="18" charset="-128"/>
              <a:ea typeface="HGP創英ﾌﾟﾚｾﾞﾝｽEB" panose="02020800000000000000" pitchFamily="18" charset="-128"/>
            </a:endParaRPr>
          </a:p>
          <a:p>
            <a:endParaRPr kumimoji="1" lang="en-US" altLang="ja-JP" sz="1200" b="1" dirty="0">
              <a:latin typeface="HGP創英ﾌﾟﾚｾﾞﾝｽEB" panose="02020800000000000000" pitchFamily="18" charset="-128"/>
              <a:ea typeface="HGP創英ﾌﾟﾚｾﾞﾝｽEB" panose="02020800000000000000" pitchFamily="18" charset="-128"/>
            </a:endParaRPr>
          </a:p>
          <a:p>
            <a:r>
              <a:rPr kumimoji="1" lang="ja-JP" altLang="en-US" sz="1200" b="1" dirty="0">
                <a:latin typeface="HGP創英ﾌﾟﾚｾﾞﾝｽEB" panose="02020800000000000000" pitchFamily="18" charset="-128"/>
                <a:ea typeface="HGP創英ﾌﾟﾚｾﾞﾝｽEB" panose="02020800000000000000" pitchFamily="18" charset="-128"/>
              </a:rPr>
              <a:t>　</a:t>
            </a:r>
            <a:endParaRPr kumimoji="1" lang="en-US" altLang="ja-JP" sz="1200" b="1" dirty="0">
              <a:latin typeface="HGP創英ﾌﾟﾚｾﾞﾝｽEB" panose="02020800000000000000" pitchFamily="18" charset="-128"/>
              <a:ea typeface="HGP創英ﾌﾟﾚｾﾞﾝｽEB" panose="02020800000000000000" pitchFamily="18" charset="-128"/>
            </a:endParaRPr>
          </a:p>
          <a:p>
            <a:r>
              <a:rPr kumimoji="1" lang="ja-JP" altLang="en-US" sz="1600" b="1" dirty="0">
                <a:latin typeface="HGP創英ﾌﾟﾚｾﾞﾝｽEB" panose="02020800000000000000" pitchFamily="18" charset="-128"/>
                <a:ea typeface="HGP創英ﾌﾟﾚｾﾞﾝｽEB" panose="02020800000000000000" pitchFamily="18" charset="-128"/>
              </a:rPr>
              <a:t>其の</a:t>
            </a:r>
            <a:r>
              <a:rPr kumimoji="1" lang="ja-JP" altLang="en-US" sz="1600" b="1" dirty="0">
                <a:solidFill>
                  <a:srgbClr val="FF0000"/>
                </a:solidFill>
                <a:latin typeface="HGS創英角ｺﾞｼｯｸUB" panose="020B0900000000000000" pitchFamily="50" charset="-128"/>
                <a:ea typeface="HGS創英角ｺﾞｼｯｸUB" panose="020B0900000000000000" pitchFamily="50" charset="-128"/>
              </a:rPr>
              <a:t>３</a:t>
            </a:r>
            <a:r>
              <a:rPr kumimoji="1" lang="ja-JP" altLang="en-US" sz="1600" b="1" dirty="0">
                <a:latin typeface="HGP創英ﾌﾟﾚｾﾞﾝｽEB" panose="02020800000000000000" pitchFamily="18" charset="-128"/>
                <a:ea typeface="HGP創英ﾌﾟﾚｾﾞﾝｽEB" panose="02020800000000000000" pitchFamily="18" charset="-128"/>
              </a:rPr>
              <a:t>　ケアスタッフと一緒に行う自主トレ</a:t>
            </a:r>
            <a:endParaRPr kumimoji="1" lang="en-US" altLang="ja-JP" sz="1600" b="1" dirty="0">
              <a:latin typeface="HGP創英ﾌﾟﾚｾﾞﾝｽEB" panose="02020800000000000000" pitchFamily="18" charset="-128"/>
              <a:ea typeface="HGP創英ﾌﾟﾚｾﾞﾝｽEB" panose="02020800000000000000" pitchFamily="18" charset="-128"/>
            </a:endParaRPr>
          </a:p>
          <a:p>
            <a:r>
              <a:rPr kumimoji="1" lang="ja-JP" altLang="en-US" sz="1600" b="1" dirty="0">
                <a:latin typeface="HGP創英ﾌﾟﾚｾﾞﾝｽEB" panose="02020800000000000000" pitchFamily="18" charset="-128"/>
                <a:ea typeface="HGP創英ﾌﾟﾚｾﾞﾝｽEB" panose="02020800000000000000" pitchFamily="18" charset="-128"/>
              </a:rPr>
              <a:t>　　　　　　　　　　　　</a:t>
            </a:r>
            <a:endParaRPr kumimoji="1" lang="en-US" altLang="ja-JP" sz="1600" b="1" dirty="0">
              <a:latin typeface="HGP創英ﾌﾟﾚｾﾞﾝｽEB" panose="02020800000000000000" pitchFamily="18" charset="-128"/>
              <a:ea typeface="HGP創英ﾌﾟﾚｾﾞﾝｽEB" panose="02020800000000000000" pitchFamily="18" charset="-128"/>
            </a:endParaRPr>
          </a:p>
          <a:p>
            <a:r>
              <a:rPr kumimoji="1" lang="ja-JP" altLang="en-US" sz="1200" b="1" dirty="0">
                <a:latin typeface="HGP創英ﾌﾟﾚｾﾞﾝｽEB" panose="02020800000000000000" pitchFamily="18" charset="-128"/>
                <a:ea typeface="HGP創英ﾌﾟﾚｾﾞﾝｽEB" panose="02020800000000000000" pitchFamily="18" charset="-128"/>
              </a:rPr>
              <a:t>　　　　</a:t>
            </a:r>
            <a:endParaRPr kumimoji="1" lang="en-US" altLang="ja-JP" sz="1200" b="1" dirty="0">
              <a:latin typeface="HGP創英ﾌﾟﾚｾﾞﾝｽEB" panose="02020800000000000000" pitchFamily="18" charset="-128"/>
              <a:ea typeface="HGP創英ﾌﾟﾚｾﾞﾝｽEB" panose="02020800000000000000" pitchFamily="18" charset="-128"/>
            </a:endParaRPr>
          </a:p>
          <a:p>
            <a:r>
              <a:rPr kumimoji="1" lang="ja-JP" altLang="en-US" sz="1200" b="1" dirty="0">
                <a:latin typeface="HGP創英ﾌﾟﾚｾﾞﾝｽEB" panose="02020800000000000000" pitchFamily="18" charset="-128"/>
                <a:ea typeface="HGP創英ﾌﾟﾚｾﾞﾝｽEB" panose="02020800000000000000" pitchFamily="18" charset="-128"/>
              </a:rPr>
              <a:t>　　　</a:t>
            </a:r>
            <a:endParaRPr kumimoji="1" lang="en-US" altLang="ja-JP" sz="1200" b="1" dirty="0">
              <a:latin typeface="HGP創英ﾌﾟﾚｾﾞﾝｽEB" panose="02020800000000000000" pitchFamily="18" charset="-128"/>
              <a:ea typeface="HGP創英ﾌﾟﾚｾﾞﾝｽEB" panose="02020800000000000000" pitchFamily="18" charset="-128"/>
            </a:endParaRPr>
          </a:p>
          <a:p>
            <a:r>
              <a:rPr kumimoji="1" lang="ja-JP" altLang="en-US" sz="1200" b="1" dirty="0">
                <a:latin typeface="HGP創英ﾌﾟﾚｾﾞﾝｽEB" panose="02020800000000000000" pitchFamily="18" charset="-128"/>
                <a:ea typeface="HGP創英ﾌﾟﾚｾﾞﾝｽEB" panose="02020800000000000000" pitchFamily="18" charset="-128"/>
              </a:rPr>
              <a:t>　　　　　　　　　　　　　　　　　　　　　　　　　　　　　　　　　　　　　　</a:t>
            </a:r>
            <a:endParaRPr kumimoji="1" lang="en-US" altLang="ja-JP" sz="1200" b="1" dirty="0">
              <a:latin typeface="HGP創英ﾌﾟﾚｾﾞﾝｽEB" panose="02020800000000000000" pitchFamily="18" charset="-128"/>
              <a:ea typeface="HGP創英ﾌﾟﾚｾﾞﾝｽEB" panose="02020800000000000000" pitchFamily="18" charset="-128"/>
            </a:endParaRPr>
          </a:p>
        </p:txBody>
      </p:sp>
      <p:pic>
        <p:nvPicPr>
          <p:cNvPr id="25" name="図 24" descr="海に浮かぶヨット">
            <a:extLst>
              <a:ext uri="{FF2B5EF4-FFF2-40B4-BE49-F238E27FC236}">
                <a16:creationId xmlns:a16="http://schemas.microsoft.com/office/drawing/2014/main" id="{93CCB909-446F-AA0E-9D3D-91B7DFB54CDB}"/>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2322754" y="5348261"/>
            <a:ext cx="4298909" cy="3770569"/>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27" name="テキスト ボックス 26">
            <a:extLst>
              <a:ext uri="{FF2B5EF4-FFF2-40B4-BE49-F238E27FC236}">
                <a16:creationId xmlns:a16="http://schemas.microsoft.com/office/drawing/2014/main" id="{BEB21946-F2E0-5233-2394-4B978D2A5D4C}"/>
              </a:ext>
            </a:extLst>
          </p:cNvPr>
          <p:cNvSpPr txBox="1">
            <a:spLocks/>
          </p:cNvSpPr>
          <p:nvPr/>
        </p:nvSpPr>
        <p:spPr>
          <a:xfrm>
            <a:off x="2385856" y="5833969"/>
            <a:ext cx="2655299" cy="2923877"/>
          </a:xfrm>
          <a:prstGeom prst="rect">
            <a:avLst/>
          </a:prstGeom>
          <a:solidFill>
            <a:schemeClr val="bg1"/>
          </a:solidFill>
          <a:effectLst>
            <a:softEdge rad="127000"/>
          </a:effectLst>
        </p:spPr>
        <p:txBody>
          <a:bodyPr vert="horz" wrap="square" rtlCol="0" anchor="ctr">
            <a:spAutoFit/>
          </a:bodyPr>
          <a:lstStyle/>
          <a:p>
            <a:pPr defTabSz="432000"/>
            <a:r>
              <a:rPr kumimoji="1" lang="ja-JP" altLang="en-US"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rPr>
              <a:t>　</a:t>
            </a:r>
            <a:endParaRPr kumimoji="1" lang="en-US" altLang="ja-JP"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endParaRPr>
          </a:p>
          <a:p>
            <a:pPr defTabSz="432000"/>
            <a:r>
              <a:rPr kumimoji="1" lang="ja-JP" altLang="en-US"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rPr>
              <a:t>　施設長の竹中信夫です。昭和</a:t>
            </a:r>
            <a:r>
              <a:rPr kumimoji="1" lang="en-US" altLang="ja-JP"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rPr>
              <a:t>28</a:t>
            </a:r>
            <a:r>
              <a:rPr kumimoji="1" lang="ja-JP" altLang="en-US"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rPr>
              <a:t>年</a:t>
            </a:r>
            <a:r>
              <a:rPr kumimoji="1" lang="en-US" altLang="ja-JP"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rPr>
              <a:t>1</a:t>
            </a:r>
            <a:r>
              <a:rPr kumimoji="1" lang="ja-JP" altLang="en-US"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rPr>
              <a:t>月</a:t>
            </a:r>
            <a:r>
              <a:rPr kumimoji="1" lang="en-US" altLang="ja-JP"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rPr>
              <a:t>30</a:t>
            </a:r>
            <a:r>
              <a:rPr kumimoji="1" lang="ja-JP" altLang="en-US"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rPr>
              <a:t>日に目黒区八雲で生まれました。目黒区立東根小学校、私立武蔵中学校を卒業し、新潟大学医学部を卒業。慶應義塾大学医学部外科学教室に入局し脳神経学科を専攻しました。　　</a:t>
            </a:r>
            <a:endParaRPr kumimoji="1" lang="en-US" altLang="ja-JP"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endParaRPr>
          </a:p>
          <a:p>
            <a:pPr defTabSz="432000"/>
            <a:r>
              <a:rPr kumimoji="1" lang="ja-JP" altLang="en-US"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rPr>
              <a:t>当施設に赴任して</a:t>
            </a:r>
            <a:r>
              <a:rPr kumimoji="1" lang="en-US" altLang="ja-JP"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rPr>
              <a:t>6</a:t>
            </a:r>
            <a:r>
              <a:rPr kumimoji="1" lang="ja-JP" altLang="en-US"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rPr>
              <a:t>年目となりますが、赴任前は川崎市立川崎病院脳神経外科に</a:t>
            </a:r>
            <a:r>
              <a:rPr kumimoji="1" lang="en-US" altLang="ja-JP"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rPr>
              <a:t>28</a:t>
            </a:r>
            <a:r>
              <a:rPr kumimoji="1" lang="ja-JP" altLang="en-US"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rPr>
              <a:t>年勤務しておりました。</a:t>
            </a:r>
            <a:endParaRPr kumimoji="1" lang="en-US" altLang="ja-JP"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endParaRPr>
          </a:p>
          <a:p>
            <a:pPr defTabSz="432000"/>
            <a:r>
              <a:rPr kumimoji="1" lang="ja-JP" altLang="en-US"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rPr>
              <a:t>　大学時代には全学ヨット部⛵、現在の趣味はゴルフ、読書、会食懇親など。座右の銘は晴耕雨読、虚心坦懐。心穏やかにショートステイの生活を送っていただけるように心がけたいと思っています。　　　　　　　</a:t>
            </a:r>
            <a:endParaRPr kumimoji="1" lang="en-US" altLang="ja-JP"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endParaRPr>
          </a:p>
          <a:p>
            <a:pPr defTabSz="432000"/>
            <a:endParaRPr kumimoji="1" lang="en-US" altLang="ja-JP" sz="1150" dirty="0">
              <a:ln w="0">
                <a:solidFill>
                  <a:schemeClr val="accent5">
                    <a:lumMod val="50000"/>
                  </a:schemeClr>
                </a:solidFill>
              </a:ln>
              <a:solidFill>
                <a:schemeClr val="accent1"/>
              </a:solidFill>
              <a:effectLst>
                <a:outerShdw blurRad="38100" dist="25400" dir="5400000" algn="ctr" rotWithShape="0">
                  <a:srgbClr val="6E747A">
                    <a:alpha val="43000"/>
                  </a:srgbClr>
                </a:outerShdw>
              </a:effectLst>
              <a:latin typeface="HGP明朝B" panose="02020800000000000000" pitchFamily="18" charset="-128"/>
              <a:ea typeface="HGP明朝B" panose="02020800000000000000" pitchFamily="18" charset="-128"/>
            </a:endParaRPr>
          </a:p>
        </p:txBody>
      </p:sp>
      <p:sp>
        <p:nvSpPr>
          <p:cNvPr id="26" name="テキスト ボックス 25">
            <a:extLst>
              <a:ext uri="{FF2B5EF4-FFF2-40B4-BE49-F238E27FC236}">
                <a16:creationId xmlns:a16="http://schemas.microsoft.com/office/drawing/2014/main" id="{246E3C56-BBF8-3098-2168-F5B0B6D61DAF}"/>
              </a:ext>
            </a:extLst>
          </p:cNvPr>
          <p:cNvSpPr txBox="1"/>
          <p:nvPr/>
        </p:nvSpPr>
        <p:spPr>
          <a:xfrm>
            <a:off x="2411145" y="5372304"/>
            <a:ext cx="3957073" cy="461665"/>
          </a:xfrm>
          <a:prstGeom prst="rect">
            <a:avLst/>
          </a:prstGeom>
          <a:noFill/>
        </p:spPr>
        <p:txBody>
          <a:bodyPr wrap="square">
            <a:spAutoFit/>
          </a:bodyPr>
          <a:lstStyle/>
          <a:p>
            <a:pPr algn="ctr"/>
            <a:r>
              <a:rPr kumimoji="1" lang="ja-JP" altLang="en-US" sz="2400" u="sng" dirty="0">
                <a:solidFill>
                  <a:schemeClr val="bg1"/>
                </a:solidFill>
                <a:effectLst>
                  <a:glow rad="63500">
                    <a:schemeClr val="accent1">
                      <a:satMod val="175000"/>
                      <a:alpha val="40000"/>
                    </a:schemeClr>
                  </a:glow>
                </a:effectLst>
                <a:latin typeface="HGS創英角ﾎﾟｯﾌﾟ体" panose="040B0A00000000000000" pitchFamily="50" charset="-128"/>
                <a:ea typeface="HGS創英角ﾎﾟｯﾌﾟ体" panose="040B0A00000000000000" pitchFamily="50" charset="-128"/>
              </a:rPr>
              <a:t>♪ケアセンター職員紹介♪</a:t>
            </a:r>
          </a:p>
        </p:txBody>
      </p:sp>
      <p:pic>
        <p:nvPicPr>
          <p:cNvPr id="28" name="図 27" descr="メガネをかけた男性&#10;&#10;自動的に生成された説明">
            <a:extLst>
              <a:ext uri="{FF2B5EF4-FFF2-40B4-BE49-F238E27FC236}">
                <a16:creationId xmlns:a16="http://schemas.microsoft.com/office/drawing/2014/main" id="{5CEC35B3-39D7-4912-5241-B6F5B324374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27191" y="5778800"/>
            <a:ext cx="1850560" cy="2467538"/>
          </a:xfrm>
          <a:prstGeom prst="ellipse">
            <a:avLst/>
          </a:prstGeom>
          <a:ln>
            <a:noFill/>
          </a:ln>
          <a:effectLst>
            <a:softEdge rad="112500"/>
          </a:effectLst>
        </p:spPr>
      </p:pic>
      <p:pic>
        <p:nvPicPr>
          <p:cNvPr id="30" name="Picture 2" descr="フレーム・囲い枠のイラストNo.330『紙のフレーム』／無料のフリー素材集">
            <a:extLst>
              <a:ext uri="{FF2B5EF4-FFF2-40B4-BE49-F238E27FC236}">
                <a16:creationId xmlns:a16="http://schemas.microsoft.com/office/drawing/2014/main" id="{2857E14B-6F17-11EB-E317-3B59DF2E765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3093" y="5237234"/>
            <a:ext cx="2015103" cy="3413296"/>
          </a:xfrm>
          <a:prstGeom prst="rect">
            <a:avLst/>
          </a:prstGeom>
          <a:noFill/>
          <a:effectLst/>
          <a:extLst>
            <a:ext uri="{909E8E84-426E-40DD-AFC4-6F175D3DCCD1}">
              <a14:hiddenFill xmlns:a14="http://schemas.microsoft.com/office/drawing/2010/main">
                <a:solidFill>
                  <a:srgbClr val="FFFFFF"/>
                </a:solidFill>
              </a14:hiddenFill>
            </a:ext>
          </a:extLst>
        </p:spPr>
      </p:pic>
      <p:sp>
        <p:nvSpPr>
          <p:cNvPr id="31" name="テキスト ボックス 30">
            <a:extLst>
              <a:ext uri="{FF2B5EF4-FFF2-40B4-BE49-F238E27FC236}">
                <a16:creationId xmlns:a16="http://schemas.microsoft.com/office/drawing/2014/main" id="{64BA3B02-C051-7299-1193-8903BF50C52E}"/>
              </a:ext>
            </a:extLst>
          </p:cNvPr>
          <p:cNvSpPr txBox="1"/>
          <p:nvPr/>
        </p:nvSpPr>
        <p:spPr>
          <a:xfrm>
            <a:off x="259658" y="5579282"/>
            <a:ext cx="1908215" cy="2404305"/>
          </a:xfrm>
          <a:prstGeom prst="rect">
            <a:avLst/>
          </a:prstGeom>
          <a:solidFill>
            <a:schemeClr val="bg1"/>
          </a:solidFill>
          <a:effectLst>
            <a:softEdge rad="63500"/>
          </a:effectLst>
        </p:spPr>
        <p:txBody>
          <a:bodyPr vert="eaVert" wrap="square" rtlCol="0">
            <a:spAutoFit/>
          </a:bodyPr>
          <a:lstStyle/>
          <a:p>
            <a:r>
              <a:rPr kumimoji="1" lang="ja-JP" altLang="en-US" sz="1400" dirty="0">
                <a:latin typeface="HGS創英角ﾎﾟｯﾌﾟ体" panose="040B0A00000000000000" pitchFamily="50" charset="-128"/>
                <a:ea typeface="HGS創英角ﾎﾟｯﾌﾟ体" panose="040B0A00000000000000" pitchFamily="50" charset="-128"/>
              </a:rPr>
              <a:t>ご利用者様が作成された作品です！</a:t>
            </a:r>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1400" dirty="0">
                <a:latin typeface="HGS創英角ﾎﾟｯﾌﾟ体" panose="040B0A00000000000000" pitchFamily="50" charset="-128"/>
                <a:ea typeface="HGS創英角ﾎﾟｯﾌﾟ体" panose="040B0A00000000000000" pitchFamily="50" charset="-128"/>
              </a:rPr>
              <a:t>❞雛祭❝をモチーフにしています。</a:t>
            </a:r>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1400" dirty="0">
                <a:latin typeface="HGS創英角ﾎﾟｯﾌﾟ体" panose="040B0A00000000000000" pitchFamily="50" charset="-128"/>
                <a:ea typeface="HGS創英角ﾎﾟｯﾌﾟ体" panose="040B0A00000000000000" pitchFamily="50" charset="-128"/>
              </a:rPr>
              <a:t>当施設にはレクリエーション専門のクラブ職員がいます。</a:t>
            </a:r>
            <a:endParaRPr kumimoji="1" lang="en-US" altLang="ja-JP" sz="1400" dirty="0">
              <a:latin typeface="HGS創英角ﾎﾟｯﾌﾟ体" panose="040B0A00000000000000" pitchFamily="50" charset="-128"/>
              <a:ea typeface="HGS創英角ﾎﾟｯﾌﾟ体" panose="040B0A00000000000000" pitchFamily="50" charset="-128"/>
            </a:endParaRPr>
          </a:p>
          <a:p>
            <a:r>
              <a:rPr kumimoji="1" lang="ja-JP" altLang="en-US" sz="1400" dirty="0">
                <a:latin typeface="HGS創英角ﾎﾟｯﾌﾟ体" panose="040B0A00000000000000" pitchFamily="50" charset="-128"/>
                <a:ea typeface="HGS創英角ﾎﾟｯﾌﾟ体" panose="040B0A00000000000000" pitchFamily="50" charset="-128"/>
              </a:rPr>
              <a:t>次回はその❞クラブ活動❝など紹介する予定です！</a:t>
            </a:r>
          </a:p>
        </p:txBody>
      </p:sp>
      <p:sp>
        <p:nvSpPr>
          <p:cNvPr id="32" name="テキスト ボックス 31">
            <a:extLst>
              <a:ext uri="{FF2B5EF4-FFF2-40B4-BE49-F238E27FC236}">
                <a16:creationId xmlns:a16="http://schemas.microsoft.com/office/drawing/2014/main" id="{34A1412C-B6F4-A89A-9AF0-27EAB13B7086}"/>
              </a:ext>
            </a:extLst>
          </p:cNvPr>
          <p:cNvSpPr txBox="1"/>
          <p:nvPr/>
        </p:nvSpPr>
        <p:spPr>
          <a:xfrm>
            <a:off x="5419322" y="8110952"/>
            <a:ext cx="931562" cy="369332"/>
          </a:xfrm>
          <a:prstGeom prst="rect">
            <a:avLst/>
          </a:prstGeom>
          <a:noFill/>
          <a:effectLst>
            <a:softEdge rad="127000"/>
          </a:effectLst>
        </p:spPr>
        <p:txBody>
          <a:bodyPr wrap="square" rtlCol="0">
            <a:spAutoFit/>
          </a:bodyPr>
          <a:lstStyle/>
          <a:p>
            <a:r>
              <a:rPr kumimoji="1" lang="ja-JP" altLang="en-US" b="1" u="sng" dirty="0">
                <a:ln w="10160">
                  <a:solidFill>
                    <a:schemeClr val="accent2">
                      <a:lumMod val="75000"/>
                    </a:schemeClr>
                  </a:solidFill>
                  <a:prstDash val="solid"/>
                </a:ln>
                <a:solidFill>
                  <a:srgbClr val="FFC000"/>
                </a:solidFill>
              </a:rPr>
              <a:t>施設長</a:t>
            </a:r>
          </a:p>
        </p:txBody>
      </p:sp>
      <p:pic>
        <p:nvPicPr>
          <p:cNvPr id="33" name="Picture 4" descr="インスタグラムのフォント/ロゴ】ダウンロード方法・初心者も ...">
            <a:extLst>
              <a:ext uri="{FF2B5EF4-FFF2-40B4-BE49-F238E27FC236}">
                <a16:creationId xmlns:a16="http://schemas.microsoft.com/office/drawing/2014/main" id="{1FC9D844-5C71-167D-EDAD-6CC95A95A4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3131" y="9155294"/>
            <a:ext cx="1097712" cy="611972"/>
          </a:xfrm>
          <a:prstGeom prst="rect">
            <a:avLst/>
          </a:prstGeom>
          <a:noFill/>
        </p:spPr>
      </p:pic>
      <p:pic>
        <p:nvPicPr>
          <p:cNvPr id="35" name="図 34" descr="図形, 四角形&#10;&#10;自動的に生成された説明">
            <a:extLst>
              <a:ext uri="{FF2B5EF4-FFF2-40B4-BE49-F238E27FC236}">
                <a16:creationId xmlns:a16="http://schemas.microsoft.com/office/drawing/2014/main" id="{114C1A5C-BC2F-7B19-3652-6A98B5C4505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88044" y="9345283"/>
            <a:ext cx="2406090" cy="369332"/>
          </a:xfrm>
          <a:prstGeom prst="rect">
            <a:avLst/>
          </a:prstGeom>
        </p:spPr>
      </p:pic>
      <p:sp>
        <p:nvSpPr>
          <p:cNvPr id="10" name="テキスト ボックス 9">
            <a:extLst>
              <a:ext uri="{FF2B5EF4-FFF2-40B4-BE49-F238E27FC236}">
                <a16:creationId xmlns:a16="http://schemas.microsoft.com/office/drawing/2014/main" id="{F1A77905-C38A-3D0F-FB3A-CA07329EE73B}"/>
              </a:ext>
            </a:extLst>
          </p:cNvPr>
          <p:cNvSpPr txBox="1"/>
          <p:nvPr/>
        </p:nvSpPr>
        <p:spPr>
          <a:xfrm>
            <a:off x="1609806" y="9277565"/>
            <a:ext cx="1383282" cy="369332"/>
          </a:xfrm>
          <a:prstGeom prst="rect">
            <a:avLst/>
          </a:prstGeom>
          <a:noFill/>
        </p:spPr>
        <p:txBody>
          <a:bodyPr wrap="square" rtlCol="0">
            <a:spAutoFit/>
          </a:bodyPr>
          <a:lstStyle/>
          <a:p>
            <a:r>
              <a:rPr kumimoji="1" lang="en-US" altLang="ja-JP" dirty="0" err="1"/>
              <a:t>yomicaress</a:t>
            </a:r>
            <a:endParaRPr kumimoji="1" lang="ja-JP" altLang="en-US" dirty="0"/>
          </a:p>
        </p:txBody>
      </p:sp>
      <p:sp>
        <p:nvSpPr>
          <p:cNvPr id="8" name="テキスト ボックス 7">
            <a:extLst>
              <a:ext uri="{FF2B5EF4-FFF2-40B4-BE49-F238E27FC236}">
                <a16:creationId xmlns:a16="http://schemas.microsoft.com/office/drawing/2014/main" id="{759DEB8C-1D47-ACC5-6B84-8BA31D56B99D}"/>
              </a:ext>
            </a:extLst>
          </p:cNvPr>
          <p:cNvSpPr txBox="1"/>
          <p:nvPr/>
        </p:nvSpPr>
        <p:spPr>
          <a:xfrm>
            <a:off x="5580024" y="1084426"/>
            <a:ext cx="923330" cy="3613002"/>
          </a:xfrm>
          <a:prstGeom prst="rect">
            <a:avLst/>
          </a:prstGeom>
          <a:solidFill>
            <a:srgbClr val="FFFF66"/>
          </a:solidFill>
          <a:effectLst>
            <a:softEdge rad="63500"/>
          </a:effectLst>
        </p:spPr>
        <p:txBody>
          <a:bodyPr vert="eaVert" wrap="square" rtlCol="0">
            <a:spAutoFit/>
          </a:bodyPr>
          <a:lstStyle/>
          <a:p>
            <a:r>
              <a:rPr kumimoji="1" lang="ja-JP" altLang="en-US" sz="1600" b="1" dirty="0">
                <a:ln w="0"/>
                <a:solidFill>
                  <a:schemeClr val="accent1"/>
                </a:solidFill>
                <a:effectLst>
                  <a:outerShdw blurRad="38100" dist="25400" dir="5400000" algn="ctr" rotWithShape="0">
                    <a:srgbClr val="6E747A">
                      <a:alpha val="43000"/>
                    </a:srgbClr>
                  </a:outerShdw>
                </a:effectLst>
              </a:rPr>
              <a:t>　　　　　　　　　　　　　　　　　　　　　　　　　　　ケアセンターショートステイの特徴</a:t>
            </a:r>
            <a:r>
              <a:rPr kumimoji="1" lang="en-US" altLang="ja-JP" sz="1600" b="1" dirty="0">
                <a:ln w="0"/>
                <a:solidFill>
                  <a:schemeClr val="accent1"/>
                </a:solidFill>
                <a:effectLst>
                  <a:outerShdw blurRad="38100" dist="25400" dir="5400000" algn="ctr" rotWithShape="0">
                    <a:srgbClr val="6E747A">
                      <a:alpha val="43000"/>
                    </a:srgbClr>
                  </a:outerShdw>
                </a:effectLst>
              </a:rPr>
              <a:t>‼</a:t>
            </a:r>
            <a:r>
              <a:rPr kumimoji="1" lang="ja-JP" altLang="en-US" sz="1600" b="1" dirty="0">
                <a:ln w="0"/>
                <a:solidFill>
                  <a:schemeClr val="accent1"/>
                </a:solidFill>
                <a:effectLst>
                  <a:outerShdw blurRad="38100" dist="25400" dir="5400000" algn="ctr" rotWithShape="0">
                    <a:srgbClr val="6E747A">
                      <a:alpha val="43000"/>
                    </a:srgbClr>
                  </a:outerShdw>
                </a:effectLst>
              </a:rPr>
              <a:t>　</a:t>
            </a:r>
            <a:endParaRPr kumimoji="1" lang="en-US" altLang="ja-JP" sz="1600" b="1" dirty="0">
              <a:ln w="0"/>
              <a:solidFill>
                <a:schemeClr val="accent1"/>
              </a:solidFill>
              <a:effectLst>
                <a:outerShdw blurRad="38100" dist="25400" dir="5400000" algn="ctr" rotWithShape="0">
                  <a:srgbClr val="6E747A">
                    <a:alpha val="43000"/>
                  </a:srgbClr>
                </a:outerShdw>
              </a:effectLst>
            </a:endParaRPr>
          </a:p>
          <a:p>
            <a:r>
              <a:rPr kumimoji="1" lang="ja-JP" altLang="en-US" sz="1600" b="1" dirty="0">
                <a:ln w="0"/>
                <a:solidFill>
                  <a:schemeClr val="accent1"/>
                </a:solidFill>
                <a:effectLst>
                  <a:outerShdw blurRad="38100" dist="25400" dir="5400000" algn="ctr" rotWithShape="0">
                    <a:srgbClr val="6E747A">
                      <a:alpha val="43000"/>
                    </a:srgbClr>
                  </a:outerShdw>
                </a:effectLst>
              </a:rPr>
              <a:t>　　　　　　　　　　　　　　</a:t>
            </a:r>
          </a:p>
        </p:txBody>
      </p:sp>
      <p:sp>
        <p:nvSpPr>
          <p:cNvPr id="7" name="テキスト ボックス 6">
            <a:extLst>
              <a:ext uri="{FF2B5EF4-FFF2-40B4-BE49-F238E27FC236}">
                <a16:creationId xmlns:a16="http://schemas.microsoft.com/office/drawing/2014/main" id="{9178E570-73AF-BB39-77FA-4ABE857CF487}"/>
              </a:ext>
            </a:extLst>
          </p:cNvPr>
          <p:cNvSpPr txBox="1"/>
          <p:nvPr/>
        </p:nvSpPr>
        <p:spPr>
          <a:xfrm>
            <a:off x="501358" y="1091364"/>
            <a:ext cx="861774" cy="3674298"/>
          </a:xfrm>
          <a:prstGeom prst="rect">
            <a:avLst/>
          </a:prstGeom>
          <a:noFill/>
          <a:ln w="28575">
            <a:solidFill>
              <a:schemeClr val="accent1"/>
            </a:solidFill>
          </a:ln>
        </p:spPr>
        <p:txBody>
          <a:bodyPr vert="eaVert" wrap="square" rtlCol="0">
            <a:spAutoFit/>
          </a:bodyPr>
          <a:lstStyle/>
          <a:p>
            <a:r>
              <a:rPr kumimoji="1" lang="ja-JP" altLang="en-US" sz="1100" dirty="0"/>
              <a:t>ケアセンターではリハビリに取り組みたい方やご家族様不在時のショートステイのご利用を待っております。詳しくはケアセンターもしくは担当ケアマネまでご連絡、ご相談を！</a:t>
            </a:r>
          </a:p>
        </p:txBody>
      </p:sp>
      <p:pic>
        <p:nvPicPr>
          <p:cNvPr id="15" name="図 14" descr="テーブル, 座る, 写真, ケーキ が含まれている画像&#10;&#10;自動的に生成された説明">
            <a:extLst>
              <a:ext uri="{FF2B5EF4-FFF2-40B4-BE49-F238E27FC236}">
                <a16:creationId xmlns:a16="http://schemas.microsoft.com/office/drawing/2014/main" id="{FB0576EF-DBFB-988C-C311-8B2B38A092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7053" y="7968387"/>
            <a:ext cx="1775786" cy="1331838"/>
          </a:xfrm>
          <a:prstGeom prst="rect">
            <a:avLst/>
          </a:prstGeom>
          <a:ln>
            <a:noFill/>
          </a:ln>
          <a:effectLst>
            <a:softEdge rad="112500"/>
          </a:effectLst>
        </p:spPr>
      </p:pic>
      <p:pic>
        <p:nvPicPr>
          <p:cNvPr id="16" name="図 15" descr="人, 座る, 屋内, 窓 が含まれている画像&#10;&#10;自動的に生成された説明">
            <a:extLst>
              <a:ext uri="{FF2B5EF4-FFF2-40B4-BE49-F238E27FC236}">
                <a16:creationId xmlns:a16="http://schemas.microsoft.com/office/drawing/2014/main" id="{839AEEBE-D540-0917-2118-A3C86770991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14976" y="3917446"/>
            <a:ext cx="977847" cy="7333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図 12" descr="デスクの上のラップトップを使っている男性&#10;&#10;低い精度で自動的に生成された説明">
            <a:extLst>
              <a:ext uri="{FF2B5EF4-FFF2-40B4-BE49-F238E27FC236}">
                <a16:creationId xmlns:a16="http://schemas.microsoft.com/office/drawing/2014/main" id="{13BC1E12-2DCC-5D80-04C5-064E4964D7E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369728" y="1950733"/>
            <a:ext cx="938776" cy="70408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8" name="図 37" descr="人, 屋内, テーブル, 座る が含まれている画像&#10;&#10;自動的に生成された説明">
            <a:extLst>
              <a:ext uri="{FF2B5EF4-FFF2-40B4-BE49-F238E27FC236}">
                <a16:creationId xmlns:a16="http://schemas.microsoft.com/office/drawing/2014/main" id="{5A294475-A561-E5D0-65D7-17AA2EB8F80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rot="186650">
            <a:off x="4328753" y="3265767"/>
            <a:ext cx="1048607" cy="7864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0" name="テキスト ボックス 39">
            <a:extLst>
              <a:ext uri="{FF2B5EF4-FFF2-40B4-BE49-F238E27FC236}">
                <a16:creationId xmlns:a16="http://schemas.microsoft.com/office/drawing/2014/main" id="{944F84F6-435D-2CC7-0114-84DCB485E6C5}"/>
              </a:ext>
            </a:extLst>
          </p:cNvPr>
          <p:cNvSpPr txBox="1"/>
          <p:nvPr/>
        </p:nvSpPr>
        <p:spPr>
          <a:xfrm>
            <a:off x="1632621" y="3806658"/>
            <a:ext cx="1140420" cy="261610"/>
          </a:xfrm>
          <a:prstGeom prst="rect">
            <a:avLst/>
          </a:prstGeom>
          <a:noFill/>
        </p:spPr>
        <p:txBody>
          <a:bodyPr wrap="square" rtlCol="0">
            <a:spAutoFit/>
          </a:bodyPr>
          <a:lstStyle/>
          <a:p>
            <a:r>
              <a:rPr kumimoji="1" lang="ja-JP" altLang="en-US" sz="1100" b="1" dirty="0">
                <a:ln w="6600">
                  <a:solidFill>
                    <a:schemeClr val="accent2"/>
                  </a:solidFill>
                  <a:prstDash val="solid"/>
                </a:ln>
                <a:solidFill>
                  <a:srgbClr val="FFFFFF"/>
                </a:solidFill>
                <a:effectLst>
                  <a:outerShdw dist="38100" dir="2700000" algn="tl" rotWithShape="0">
                    <a:schemeClr val="accent2"/>
                  </a:outerShdw>
                </a:effectLst>
              </a:rPr>
              <a:t>自転車漕ぎ！</a:t>
            </a:r>
          </a:p>
        </p:txBody>
      </p:sp>
      <p:pic>
        <p:nvPicPr>
          <p:cNvPr id="42" name="図 41" descr="壁の前に立っている男性&#10;&#10;低い精度で自動的に生成された説明">
            <a:extLst>
              <a:ext uri="{FF2B5EF4-FFF2-40B4-BE49-F238E27FC236}">
                <a16:creationId xmlns:a16="http://schemas.microsoft.com/office/drawing/2014/main" id="{3C6D3ED2-7440-CD84-F42D-7E031BD152AD}"/>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628888" y="2484168"/>
            <a:ext cx="930533" cy="12407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3" name="テキスト ボックス 42">
            <a:extLst>
              <a:ext uri="{FF2B5EF4-FFF2-40B4-BE49-F238E27FC236}">
                <a16:creationId xmlns:a16="http://schemas.microsoft.com/office/drawing/2014/main" id="{E5E130BF-C5C0-F3C9-4DD3-40E013124B99}"/>
              </a:ext>
            </a:extLst>
          </p:cNvPr>
          <p:cNvSpPr txBox="1"/>
          <p:nvPr/>
        </p:nvSpPr>
        <p:spPr>
          <a:xfrm>
            <a:off x="1648260" y="3524358"/>
            <a:ext cx="2141369" cy="276999"/>
          </a:xfrm>
          <a:prstGeom prst="rect">
            <a:avLst/>
          </a:prstGeom>
          <a:noFill/>
        </p:spPr>
        <p:txBody>
          <a:bodyPr wrap="square" rtlCol="0">
            <a:spAutoFit/>
          </a:bodyPr>
          <a:lstStyle/>
          <a:p>
            <a:r>
              <a:rPr kumimoji="1" lang="ja-JP" altLang="en-US" sz="1200" b="1" dirty="0">
                <a:ln w="6600">
                  <a:solidFill>
                    <a:schemeClr val="accent2"/>
                  </a:solidFill>
                  <a:prstDash val="solid"/>
                </a:ln>
                <a:solidFill>
                  <a:srgbClr val="FFFFFF"/>
                </a:solidFill>
                <a:effectLst>
                  <a:outerShdw dist="38100" dir="2700000" algn="tl" rotWithShape="0">
                    <a:schemeClr val="accent2"/>
                  </a:outerShdw>
                </a:effectLst>
              </a:rPr>
              <a:t>歩行訓練</a:t>
            </a:r>
            <a:endParaRPr kumimoji="1" lang="ja-JP" altLang="en-US" sz="1200" dirty="0"/>
          </a:p>
        </p:txBody>
      </p:sp>
      <p:pic>
        <p:nvPicPr>
          <p:cNvPr id="45" name="図 44" descr="屋内, 天井, 人, キッチン が含まれている画像&#10;&#10;自動的に生成された説明">
            <a:extLst>
              <a:ext uri="{FF2B5EF4-FFF2-40B4-BE49-F238E27FC236}">
                <a16:creationId xmlns:a16="http://schemas.microsoft.com/office/drawing/2014/main" id="{84E1780E-2F9C-40F7-FA70-A2799137A42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27743" y="1430509"/>
            <a:ext cx="1050674" cy="78800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47" name="図 46" descr="屋内, 天井, 人, 立つ が含まれている画像&#10;&#10;自動的に生成された説明">
            <a:extLst>
              <a:ext uri="{FF2B5EF4-FFF2-40B4-BE49-F238E27FC236}">
                <a16:creationId xmlns:a16="http://schemas.microsoft.com/office/drawing/2014/main" id="{1C168874-C55B-1C88-B6EB-537455C388A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2902606" y="2511313"/>
            <a:ext cx="1061220" cy="79591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0" name="テキスト ボックス 49">
            <a:extLst>
              <a:ext uri="{FF2B5EF4-FFF2-40B4-BE49-F238E27FC236}">
                <a16:creationId xmlns:a16="http://schemas.microsoft.com/office/drawing/2014/main" id="{528006A7-4AAE-7E50-735E-C38066A7A910}"/>
              </a:ext>
            </a:extLst>
          </p:cNvPr>
          <p:cNvSpPr txBox="1"/>
          <p:nvPr/>
        </p:nvSpPr>
        <p:spPr>
          <a:xfrm>
            <a:off x="2914901" y="2163609"/>
            <a:ext cx="1807751" cy="276999"/>
          </a:xfrm>
          <a:prstGeom prst="rect">
            <a:avLst/>
          </a:prstGeom>
          <a:noFill/>
        </p:spPr>
        <p:txBody>
          <a:bodyPr wrap="square" rtlCol="0">
            <a:spAutoFit/>
          </a:bodyPr>
          <a:lstStyle/>
          <a:p>
            <a:r>
              <a:rPr kumimoji="1" lang="ja-JP" altLang="en-US" sz="1200" b="1" dirty="0">
                <a:ln w="6600">
                  <a:solidFill>
                    <a:schemeClr val="accent2"/>
                  </a:solidFill>
                  <a:prstDash val="solid"/>
                </a:ln>
                <a:solidFill>
                  <a:srgbClr val="FFFFFF"/>
                </a:solidFill>
                <a:effectLst>
                  <a:outerShdw dist="38100" dir="2700000" algn="tl" rotWithShape="0">
                    <a:schemeClr val="accent2"/>
                  </a:outerShdw>
                </a:effectLst>
              </a:rPr>
              <a:t>立ちますよ！</a:t>
            </a:r>
          </a:p>
        </p:txBody>
      </p:sp>
      <p:sp>
        <p:nvSpPr>
          <p:cNvPr id="51" name="テキスト ボックス 50">
            <a:extLst>
              <a:ext uri="{FF2B5EF4-FFF2-40B4-BE49-F238E27FC236}">
                <a16:creationId xmlns:a16="http://schemas.microsoft.com/office/drawing/2014/main" id="{5DD17B89-50AF-82DD-1028-84CCD847AB19}"/>
              </a:ext>
            </a:extLst>
          </p:cNvPr>
          <p:cNvSpPr txBox="1"/>
          <p:nvPr/>
        </p:nvSpPr>
        <p:spPr>
          <a:xfrm>
            <a:off x="2970723" y="3273261"/>
            <a:ext cx="1474026" cy="276999"/>
          </a:xfrm>
          <a:prstGeom prst="rect">
            <a:avLst/>
          </a:prstGeom>
          <a:noFill/>
        </p:spPr>
        <p:txBody>
          <a:bodyPr wrap="square" rtlCol="0">
            <a:spAutoFit/>
          </a:bodyPr>
          <a:lstStyle/>
          <a:p>
            <a:r>
              <a:rPr kumimoji="1" lang="ja-JP" altLang="en-US" sz="1200" b="1" dirty="0">
                <a:ln w="6600">
                  <a:solidFill>
                    <a:schemeClr val="accent2"/>
                  </a:solidFill>
                  <a:prstDash val="solid"/>
                </a:ln>
                <a:solidFill>
                  <a:srgbClr val="FFFFFF"/>
                </a:solidFill>
                <a:effectLst>
                  <a:outerShdw dist="38100" dir="2700000" algn="tl" rotWithShape="0">
                    <a:schemeClr val="accent2"/>
                  </a:outerShdw>
                </a:effectLst>
              </a:rPr>
              <a:t>あと少し！</a:t>
            </a:r>
          </a:p>
        </p:txBody>
      </p:sp>
      <p:pic>
        <p:nvPicPr>
          <p:cNvPr id="54" name="図 53" descr="天井, 屋内, 立つ, キッチン が含まれている画像&#10;&#10;自動的に生成された説明">
            <a:extLst>
              <a:ext uri="{FF2B5EF4-FFF2-40B4-BE49-F238E27FC236}">
                <a16:creationId xmlns:a16="http://schemas.microsoft.com/office/drawing/2014/main" id="{8AA5A4ED-837A-0B4F-BB0C-7C98DB4357C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2940289" y="3630744"/>
            <a:ext cx="1017819" cy="763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2" name="テキスト ボックス 51">
            <a:extLst>
              <a:ext uri="{FF2B5EF4-FFF2-40B4-BE49-F238E27FC236}">
                <a16:creationId xmlns:a16="http://schemas.microsoft.com/office/drawing/2014/main" id="{F993416C-07AF-9001-0136-1F574A45D82E}"/>
              </a:ext>
            </a:extLst>
          </p:cNvPr>
          <p:cNvSpPr txBox="1"/>
          <p:nvPr/>
        </p:nvSpPr>
        <p:spPr>
          <a:xfrm>
            <a:off x="2861606" y="4394143"/>
            <a:ext cx="1455756" cy="276999"/>
          </a:xfrm>
          <a:prstGeom prst="rect">
            <a:avLst/>
          </a:prstGeom>
          <a:noFill/>
        </p:spPr>
        <p:txBody>
          <a:bodyPr wrap="square" rtlCol="0">
            <a:spAutoFit/>
          </a:bodyPr>
          <a:lstStyle/>
          <a:p>
            <a:r>
              <a:rPr kumimoji="1" lang="ja-JP" altLang="en-US" sz="1200" b="1" dirty="0">
                <a:ln w="6600">
                  <a:solidFill>
                    <a:schemeClr val="accent2"/>
                  </a:solidFill>
                  <a:prstDash val="solid"/>
                </a:ln>
                <a:solidFill>
                  <a:srgbClr val="FFFFFF"/>
                </a:solidFill>
                <a:effectLst>
                  <a:outerShdw dist="38100" dir="2700000" algn="tl" rotWithShape="0">
                    <a:schemeClr val="accent2"/>
                  </a:outerShdw>
                </a:effectLst>
              </a:rPr>
              <a:t>お疲れ様です！</a:t>
            </a:r>
          </a:p>
        </p:txBody>
      </p:sp>
      <p:sp>
        <p:nvSpPr>
          <p:cNvPr id="11" name="テキスト ボックス 10">
            <a:extLst>
              <a:ext uri="{FF2B5EF4-FFF2-40B4-BE49-F238E27FC236}">
                <a16:creationId xmlns:a16="http://schemas.microsoft.com/office/drawing/2014/main" id="{D47CD2D9-EDA9-4194-59F7-D1656C95BCED}"/>
              </a:ext>
            </a:extLst>
          </p:cNvPr>
          <p:cNvSpPr txBox="1"/>
          <p:nvPr/>
        </p:nvSpPr>
        <p:spPr>
          <a:xfrm>
            <a:off x="5224624" y="8414044"/>
            <a:ext cx="1387793" cy="307777"/>
          </a:xfrm>
          <a:prstGeom prst="rect">
            <a:avLst/>
          </a:prstGeom>
          <a:noFill/>
        </p:spPr>
        <p:txBody>
          <a:bodyPr wrap="square" rtlCol="0">
            <a:spAutoFit/>
          </a:bodyPr>
          <a:lstStyle/>
          <a:p>
            <a:r>
              <a:rPr kumimoji="1" lang="ja-JP" altLang="en-US" sz="1400" b="1" dirty="0">
                <a:ln w="6600">
                  <a:solidFill>
                    <a:schemeClr val="accent2"/>
                  </a:solidFill>
                  <a:prstDash val="solid"/>
                </a:ln>
                <a:solidFill>
                  <a:srgbClr val="FFFFFF"/>
                </a:solidFill>
                <a:effectLst>
                  <a:outerShdw dist="38100" dir="2700000" algn="tl" rotWithShape="0">
                    <a:schemeClr val="accent2"/>
                  </a:outerShdw>
                </a:effectLst>
              </a:rPr>
              <a:t>竹中信夫先生</a:t>
            </a:r>
          </a:p>
        </p:txBody>
      </p:sp>
      <p:sp>
        <p:nvSpPr>
          <p:cNvPr id="17" name="テキスト ボックス 16">
            <a:extLst>
              <a:ext uri="{FF2B5EF4-FFF2-40B4-BE49-F238E27FC236}">
                <a16:creationId xmlns:a16="http://schemas.microsoft.com/office/drawing/2014/main" id="{CA4DF7A8-4E20-C9D1-128B-9CFEE79A14AA}"/>
              </a:ext>
            </a:extLst>
          </p:cNvPr>
          <p:cNvSpPr txBox="1"/>
          <p:nvPr/>
        </p:nvSpPr>
        <p:spPr>
          <a:xfrm rot="222687">
            <a:off x="4289396" y="2566312"/>
            <a:ext cx="1511314" cy="461665"/>
          </a:xfrm>
          <a:prstGeom prst="rect">
            <a:avLst/>
          </a:prstGeom>
          <a:noFill/>
        </p:spPr>
        <p:txBody>
          <a:bodyPr wrap="square" rtlCol="0">
            <a:spAutoFit/>
          </a:bodyPr>
          <a:lstStyle/>
          <a:p>
            <a:r>
              <a:rPr kumimoji="1" lang="ja-JP" altLang="en-US" sz="1200" b="1" dirty="0">
                <a:ln w="6600">
                  <a:solidFill>
                    <a:schemeClr val="accent2"/>
                  </a:solidFill>
                  <a:prstDash val="solid"/>
                </a:ln>
                <a:solidFill>
                  <a:srgbClr val="FFFFFF"/>
                </a:solidFill>
                <a:effectLst>
                  <a:outerShdw dist="38100" dir="2700000" algn="tl" rotWithShape="0">
                    <a:schemeClr val="accent2"/>
                  </a:outerShdw>
                </a:effectLst>
              </a:rPr>
              <a:t>体調の悪い方</a:t>
            </a:r>
            <a:endParaRPr kumimoji="1" lang="en-US" altLang="ja-JP" sz="1200" b="1" dirty="0">
              <a:ln w="6600">
                <a:solidFill>
                  <a:schemeClr val="accent2"/>
                </a:solidFill>
                <a:prstDash val="solid"/>
              </a:ln>
              <a:solidFill>
                <a:srgbClr val="FFFFFF"/>
              </a:solidFill>
              <a:effectLst>
                <a:outerShdw dist="38100" dir="2700000" algn="tl" rotWithShape="0">
                  <a:schemeClr val="accent2"/>
                </a:outerShdw>
              </a:effectLst>
            </a:endParaRPr>
          </a:p>
          <a:p>
            <a:r>
              <a:rPr kumimoji="1" lang="ja-JP" altLang="en-US" sz="1200" b="1" dirty="0">
                <a:ln w="6600">
                  <a:solidFill>
                    <a:schemeClr val="accent2"/>
                  </a:solidFill>
                  <a:prstDash val="solid"/>
                </a:ln>
                <a:solidFill>
                  <a:srgbClr val="FFFFFF"/>
                </a:solidFill>
                <a:effectLst>
                  <a:outerShdw dist="38100" dir="2700000" algn="tl" rotWithShape="0">
                    <a:schemeClr val="accent2"/>
                  </a:outerShdw>
                </a:effectLst>
              </a:rPr>
              <a:t>いないかな？</a:t>
            </a:r>
          </a:p>
        </p:txBody>
      </p:sp>
      <p:pic>
        <p:nvPicPr>
          <p:cNvPr id="41" name="図 40" descr="人, 屋内, 子供, 窓 が含まれている画像&#10;&#10;自動的に生成された説明">
            <a:extLst>
              <a:ext uri="{FF2B5EF4-FFF2-40B4-BE49-F238E27FC236}">
                <a16:creationId xmlns:a16="http://schemas.microsoft.com/office/drawing/2014/main" id="{2010638D-877B-DAAC-7FC8-0193EF49547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485202" y="1325088"/>
            <a:ext cx="1097273" cy="8229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9" name="テキスト ボックス 38">
            <a:extLst>
              <a:ext uri="{FF2B5EF4-FFF2-40B4-BE49-F238E27FC236}">
                <a16:creationId xmlns:a16="http://schemas.microsoft.com/office/drawing/2014/main" id="{9C89EF56-8CFF-0659-97E9-1A98AB0C0DF7}"/>
              </a:ext>
            </a:extLst>
          </p:cNvPr>
          <p:cNvSpPr txBox="1"/>
          <p:nvPr/>
        </p:nvSpPr>
        <p:spPr>
          <a:xfrm rot="315080" flipH="1">
            <a:off x="1486404" y="1979185"/>
            <a:ext cx="1113511" cy="430887"/>
          </a:xfrm>
          <a:prstGeom prst="rect">
            <a:avLst/>
          </a:prstGeom>
          <a:noFill/>
          <a:ln>
            <a:noFill/>
          </a:ln>
        </p:spPr>
        <p:txBody>
          <a:bodyPr wrap="square" rtlCol="0">
            <a:spAutoFit/>
          </a:bodyPr>
          <a:lstStyle/>
          <a:p>
            <a:r>
              <a:rPr kumimoji="1" lang="ja-JP" altLang="en-US" sz="1100" b="1" dirty="0">
                <a:ln w="6600">
                  <a:solidFill>
                    <a:schemeClr val="accent2"/>
                  </a:solidFill>
                  <a:prstDash val="solid"/>
                </a:ln>
                <a:solidFill>
                  <a:srgbClr val="FFFFFF"/>
                </a:solidFill>
                <a:effectLst>
                  <a:outerShdw dist="38100" dir="2700000" algn="tl" rotWithShape="0">
                    <a:schemeClr val="accent2"/>
                  </a:outerShdw>
                </a:effectLst>
              </a:rPr>
              <a:t>セラバンドでトレーニング</a:t>
            </a:r>
          </a:p>
        </p:txBody>
      </p:sp>
    </p:spTree>
    <p:extLst>
      <p:ext uri="{BB962C8B-B14F-4D97-AF65-F5344CB8AC3E}">
        <p14:creationId xmlns:p14="http://schemas.microsoft.com/office/powerpoint/2010/main" val="2832249467"/>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5110</TotalTime>
  <Words>654</Words>
  <Application>Microsoft Office PowerPoint</Application>
  <PresentationFormat>A4 210 x 297 mm</PresentationFormat>
  <Paragraphs>70</Paragraphs>
  <Slides>2</Slides>
  <Notes>0</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2</vt:i4>
      </vt:variant>
    </vt:vector>
  </HeadingPairs>
  <TitlesOfParts>
    <vt:vector size="13" baseType="lpstr">
      <vt:lpstr>HGPｺﾞｼｯｸE</vt:lpstr>
      <vt:lpstr>HGP創英ﾌﾟﾚｾﾞﾝｽEB</vt:lpstr>
      <vt:lpstr>HGP創英角ｺﾞｼｯｸUB</vt:lpstr>
      <vt:lpstr>HGP創英角ﾎﾟｯﾌﾟ体</vt:lpstr>
      <vt:lpstr>HGP明朝B</vt:lpstr>
      <vt:lpstr>HGS創英角ｺﾞｼｯｸUB</vt:lpstr>
      <vt:lpstr>HGS創英角ﾎﾟｯﾌﾟ体</vt:lpstr>
      <vt:lpstr>Arial</vt:lpstr>
      <vt:lpstr>Calibri</vt:lpstr>
      <vt:lpstr>Calibri Light</vt:lpstr>
      <vt:lpstr>Office テーマ</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ショートスティ通信</dc:title>
  <dc:creator>est gu</dc:creator>
  <cp:lastModifiedBy>山浦　義弘</cp:lastModifiedBy>
  <cp:revision>87</cp:revision>
  <cp:lastPrinted>2024-05-09T07:01:02Z</cp:lastPrinted>
  <dcterms:created xsi:type="dcterms:W3CDTF">2024-03-11T00:42:09Z</dcterms:created>
  <dcterms:modified xsi:type="dcterms:W3CDTF">2024-05-17T02:55:01Z</dcterms:modified>
</cp:coreProperties>
</file>